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ontime" charset="1" panose="00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https://en.wikipedia.org/wiki/Cloud_computing" TargetMode="External" Type="http://schemas.openxmlformats.org/officeDocument/2006/relationships/hyperlink"/><Relationship Id="rId11" Target="https://en.wikipedia.org/wiki/Google" TargetMode="External" Type="http://schemas.openxmlformats.org/officeDocument/2006/relationships/hyperlink"/><Relationship Id="rId12" Target="https://en.wikipedia.org/wiki/Android_(operating_system)" TargetMode="External" Type="http://schemas.openxmlformats.org/officeDocument/2006/relationships/hyperlink"/><Relationship Id="rId13" Target="https://en.wikipedia.org/wiki/IOS" TargetMode="External" Type="http://schemas.openxmlformats.org/officeDocument/2006/relationships/hyperlink"/><Relationship Id="rId14" Target="https://en.wikipedia.org/wiki/JavaScript" TargetMode="External" Type="http://schemas.openxmlformats.org/officeDocument/2006/relationships/hyperlink"/><Relationship Id="rId15" Target="https://en.wikipedia.org/wiki/Node.js" TargetMode="External" Type="http://schemas.openxmlformats.org/officeDocument/2006/relationships/hyperlink"/><Relationship Id="rId16" Target="https://en.wikipedia.org/wiki/Java_(programming_language)" TargetMode="External" Type="http://schemas.openxmlformats.org/officeDocument/2006/relationships/hyperlink"/><Relationship Id="rId17" Target="https://en.wikipedia.org/wiki/Unity_(game_engine)" TargetMode="External" Type="http://schemas.openxmlformats.org/officeDocument/2006/relationships/hyperlink"/><Relationship Id="rId18" Target="https://en.wikipedia.org/wiki/PHP" TargetMode="External" Type="http://schemas.openxmlformats.org/officeDocument/2006/relationships/hyperlink"/><Relationship Id="rId19" Target="https://en.wikipedia.org/wiki/C%2B%2B" TargetMode="External" Type="http://schemas.openxmlformats.org/officeDocument/2006/relationships/hyperlink"/><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https://en.wikipedia.org/wiki/Backend_as_a_service" TargetMode="External" Type="http://schemas.openxmlformats.org/officeDocument/2006/relationships/hyperlink"/></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5912987">
            <a:off x="0" y="-1276961"/>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2">
              <a:alphaModFix amt="5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92623" y="-2084097"/>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4">
              <a:alphaModFix amt="73000"/>
            </a:blip>
            <a:stretch>
              <a:fillRect l="0" t="0" r="0" b="0"/>
            </a:stretch>
          </a:blipFill>
        </p:spPr>
      </p:sp>
      <p:sp>
        <p:nvSpPr>
          <p:cNvPr name="Freeform 4" id="4"/>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4135" y="0"/>
            <a:ext cx="4185861" cy="1120303"/>
          </a:xfrm>
          <a:custGeom>
            <a:avLst/>
            <a:gdLst/>
            <a:ahLst/>
            <a:cxnLst/>
            <a:rect r="r" b="b" t="t" l="l"/>
            <a:pathLst>
              <a:path h="1120303" w="4185861">
                <a:moveTo>
                  <a:pt x="0" y="0"/>
                </a:moveTo>
                <a:lnTo>
                  <a:pt x="4185861" y="0"/>
                </a:lnTo>
                <a:lnTo>
                  <a:pt x="4185861" y="1120303"/>
                </a:lnTo>
                <a:lnTo>
                  <a:pt x="0" y="1120303"/>
                </a:lnTo>
                <a:lnTo>
                  <a:pt x="0" y="0"/>
                </a:lnTo>
                <a:close/>
              </a:path>
            </a:pathLst>
          </a:custGeom>
          <a:blipFill>
            <a:blip r:embed="rId7"/>
            <a:stretch>
              <a:fillRect l="0" t="0" r="0" b="0"/>
            </a:stretch>
          </a:blipFill>
        </p:spPr>
      </p:sp>
      <p:sp>
        <p:nvSpPr>
          <p:cNvPr name="Freeform 6" id="6"/>
          <p:cNvSpPr/>
          <p:nvPr/>
        </p:nvSpPr>
        <p:spPr>
          <a:xfrm flipH="false" flipV="false" rot="0">
            <a:off x="7341583" y="2623353"/>
            <a:ext cx="2874027" cy="1387472"/>
          </a:xfrm>
          <a:custGeom>
            <a:avLst/>
            <a:gdLst/>
            <a:ahLst/>
            <a:cxnLst/>
            <a:rect r="r" b="b" t="t" l="l"/>
            <a:pathLst>
              <a:path h="1387472" w="2874027">
                <a:moveTo>
                  <a:pt x="0" y="0"/>
                </a:moveTo>
                <a:lnTo>
                  <a:pt x="2874027" y="0"/>
                </a:lnTo>
                <a:lnTo>
                  <a:pt x="2874027" y="1387472"/>
                </a:lnTo>
                <a:lnTo>
                  <a:pt x="0" y="1387472"/>
                </a:lnTo>
                <a:lnTo>
                  <a:pt x="0" y="0"/>
                </a:lnTo>
                <a:close/>
              </a:path>
            </a:pathLst>
          </a:custGeom>
          <a:blipFill>
            <a:blip r:embed="rId8"/>
            <a:stretch>
              <a:fillRect l="0" t="-43022" r="0" b="-64118"/>
            </a:stretch>
          </a:blipFill>
        </p:spPr>
      </p:sp>
      <p:sp>
        <p:nvSpPr>
          <p:cNvPr name="Freeform 7" id="7"/>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639481" y="5393581"/>
            <a:ext cx="5009038" cy="3642937"/>
          </a:xfrm>
          <a:custGeom>
            <a:avLst/>
            <a:gdLst/>
            <a:ahLst/>
            <a:cxnLst/>
            <a:rect r="r" b="b" t="t" l="l"/>
            <a:pathLst>
              <a:path h="3642937" w="5009038">
                <a:moveTo>
                  <a:pt x="0" y="0"/>
                </a:moveTo>
                <a:lnTo>
                  <a:pt x="5009038" y="0"/>
                </a:lnTo>
                <a:lnTo>
                  <a:pt x="5009038" y="3642937"/>
                </a:lnTo>
                <a:lnTo>
                  <a:pt x="0" y="3642937"/>
                </a:lnTo>
                <a:lnTo>
                  <a:pt x="0" y="0"/>
                </a:lnTo>
                <a:close/>
              </a:path>
            </a:pathLst>
          </a:custGeom>
          <a:blipFill>
            <a:blip r:embed="rId11"/>
            <a:stretch>
              <a:fillRect l="-22461" t="-19043" r="-20030" b="-17054"/>
            </a:stretch>
          </a:blipFill>
        </p:spPr>
      </p:sp>
      <p:sp>
        <p:nvSpPr>
          <p:cNvPr name="TextBox 9" id="9"/>
          <p:cNvSpPr txBox="true"/>
          <p:nvPr/>
        </p:nvSpPr>
        <p:spPr>
          <a:xfrm rot="0">
            <a:off x="1028700" y="-180177"/>
            <a:ext cx="16166388" cy="2553335"/>
          </a:xfrm>
          <a:prstGeom prst="rect">
            <a:avLst/>
          </a:prstGeom>
        </p:spPr>
        <p:txBody>
          <a:bodyPr anchor="t" rtlCol="false" tIns="0" lIns="0" bIns="0" rIns="0">
            <a:spAutoFit/>
          </a:bodyPr>
          <a:lstStyle/>
          <a:p>
            <a:pPr algn="ctr">
              <a:lnSpc>
                <a:spcPts val="6759"/>
              </a:lnSpc>
            </a:pPr>
          </a:p>
          <a:p>
            <a:pPr algn="ctr">
              <a:lnSpc>
                <a:spcPts val="6759"/>
              </a:lnSpc>
            </a:pPr>
            <a:r>
              <a:rPr lang="en-US" sz="5199">
                <a:solidFill>
                  <a:srgbClr val="000000"/>
                </a:solidFill>
                <a:latin typeface="Canva Sans Bold"/>
              </a:rPr>
              <a:t>Department of </a:t>
            </a:r>
          </a:p>
          <a:p>
            <a:pPr algn="ctr">
              <a:lnSpc>
                <a:spcPts val="6759"/>
              </a:lnSpc>
            </a:pPr>
            <a:r>
              <a:rPr lang="en-US" sz="5199">
                <a:solidFill>
                  <a:srgbClr val="000000"/>
                </a:solidFill>
                <a:latin typeface="Canva Sans Bold"/>
              </a:rPr>
              <a:t>Computer Science and Information Technology</a:t>
            </a:r>
          </a:p>
        </p:txBody>
      </p:sp>
      <p:sp>
        <p:nvSpPr>
          <p:cNvPr name="TextBox 10" id="10"/>
          <p:cNvSpPr txBox="true"/>
          <p:nvPr/>
        </p:nvSpPr>
        <p:spPr>
          <a:xfrm rot="0">
            <a:off x="384846" y="6855028"/>
            <a:ext cx="3660766" cy="1243841"/>
          </a:xfrm>
          <a:prstGeom prst="rect">
            <a:avLst/>
          </a:prstGeom>
        </p:spPr>
        <p:txBody>
          <a:bodyPr anchor="t" rtlCol="false" tIns="0" lIns="0" bIns="0" rIns="0">
            <a:spAutoFit/>
          </a:bodyPr>
          <a:lstStyle/>
          <a:p>
            <a:pPr algn="just">
              <a:lnSpc>
                <a:spcPts val="4941"/>
              </a:lnSpc>
            </a:pPr>
            <a:r>
              <a:rPr lang="en-US" sz="3529">
                <a:solidFill>
                  <a:srgbClr val="000000"/>
                </a:solidFill>
                <a:latin typeface="Arimo Bold"/>
              </a:rPr>
              <a:t>Submitted to and</a:t>
            </a:r>
          </a:p>
          <a:p>
            <a:pPr algn="just">
              <a:lnSpc>
                <a:spcPts val="4941"/>
              </a:lnSpc>
            </a:pPr>
            <a:r>
              <a:rPr lang="en-US" sz="3529">
                <a:solidFill>
                  <a:srgbClr val="000000"/>
                </a:solidFill>
                <a:latin typeface="Arimo Bold"/>
              </a:rPr>
              <a:t>Guided by: </a:t>
            </a:r>
          </a:p>
        </p:txBody>
      </p:sp>
      <p:sp>
        <p:nvSpPr>
          <p:cNvPr name="TextBox 11" id="11"/>
          <p:cNvSpPr txBox="true"/>
          <p:nvPr/>
        </p:nvSpPr>
        <p:spPr>
          <a:xfrm rot="0">
            <a:off x="12753907" y="6590256"/>
            <a:ext cx="3110102" cy="624793"/>
          </a:xfrm>
          <a:prstGeom prst="rect">
            <a:avLst/>
          </a:prstGeom>
        </p:spPr>
        <p:txBody>
          <a:bodyPr anchor="t" rtlCol="false" tIns="0" lIns="0" bIns="0" rIns="0">
            <a:spAutoFit/>
          </a:bodyPr>
          <a:lstStyle/>
          <a:p>
            <a:pPr algn="just">
              <a:lnSpc>
                <a:spcPts val="4937"/>
              </a:lnSpc>
            </a:pPr>
            <a:r>
              <a:rPr lang="en-US" sz="3526">
                <a:solidFill>
                  <a:srgbClr val="000000"/>
                </a:solidFill>
                <a:latin typeface="Arimo Bold"/>
              </a:rPr>
              <a:t>Submitted by: </a:t>
            </a:r>
          </a:p>
        </p:txBody>
      </p:sp>
      <p:sp>
        <p:nvSpPr>
          <p:cNvPr name="TextBox 12" id="12"/>
          <p:cNvSpPr txBox="true"/>
          <p:nvPr/>
        </p:nvSpPr>
        <p:spPr>
          <a:xfrm rot="0">
            <a:off x="384846" y="8205898"/>
            <a:ext cx="5000331" cy="801780"/>
          </a:xfrm>
          <a:prstGeom prst="rect">
            <a:avLst/>
          </a:prstGeom>
        </p:spPr>
        <p:txBody>
          <a:bodyPr anchor="t" rtlCol="false" tIns="0" lIns="0" bIns="0" rIns="0">
            <a:spAutoFit/>
          </a:bodyPr>
          <a:lstStyle/>
          <a:p>
            <a:pPr algn="ctr">
              <a:lnSpc>
                <a:spcPts val="6584"/>
              </a:lnSpc>
            </a:pPr>
            <a:r>
              <a:rPr lang="en-US" sz="4702">
                <a:solidFill>
                  <a:srgbClr val="000000"/>
                </a:solidFill>
                <a:latin typeface="Canva Sans Bold"/>
              </a:rPr>
              <a:t>Prof.Nidhi Nigam</a:t>
            </a:r>
          </a:p>
        </p:txBody>
      </p:sp>
      <p:sp>
        <p:nvSpPr>
          <p:cNvPr name="TextBox 13" id="13"/>
          <p:cNvSpPr txBox="true"/>
          <p:nvPr/>
        </p:nvSpPr>
        <p:spPr>
          <a:xfrm rot="0">
            <a:off x="12402018" y="7199698"/>
            <a:ext cx="5885982" cy="2309427"/>
          </a:xfrm>
          <a:prstGeom prst="rect">
            <a:avLst/>
          </a:prstGeom>
        </p:spPr>
        <p:txBody>
          <a:bodyPr anchor="t" rtlCol="false" tIns="0" lIns="0" bIns="0" rIns="0">
            <a:spAutoFit/>
          </a:bodyPr>
          <a:lstStyle/>
          <a:p>
            <a:pPr marL="941820" indent="-470910" lvl="1">
              <a:lnSpc>
                <a:spcPts val="6107"/>
              </a:lnSpc>
              <a:buFont typeface="Arial"/>
              <a:buChar char="•"/>
            </a:pPr>
            <a:r>
              <a:rPr lang="en-US" sz="4362">
                <a:solidFill>
                  <a:srgbClr val="000000"/>
                </a:solidFill>
                <a:latin typeface="Canva Sans Bold"/>
              </a:rPr>
              <a:t>Parva Jain </a:t>
            </a:r>
          </a:p>
          <a:p>
            <a:pPr marL="941820" indent="-470910" lvl="1">
              <a:lnSpc>
                <a:spcPts val="6107"/>
              </a:lnSpc>
              <a:buFont typeface="Arial"/>
              <a:buChar char="•"/>
            </a:pPr>
            <a:r>
              <a:rPr lang="en-US" sz="4362">
                <a:solidFill>
                  <a:srgbClr val="000000"/>
                </a:solidFill>
                <a:latin typeface="Canva Sans Bold"/>
              </a:rPr>
              <a:t>Janhvi Kausal </a:t>
            </a:r>
          </a:p>
          <a:p>
            <a:pPr marL="941820" indent="-470910" lvl="1">
              <a:lnSpc>
                <a:spcPts val="6107"/>
              </a:lnSpc>
              <a:buFont typeface="Arial"/>
              <a:buChar char="•"/>
            </a:pPr>
            <a:r>
              <a:rPr lang="en-US" sz="4362">
                <a:solidFill>
                  <a:srgbClr val="000000"/>
                </a:solidFill>
                <a:latin typeface="Canva Sans Bold"/>
              </a:rPr>
              <a:t>Harshita Kukreja</a:t>
            </a:r>
          </a:p>
        </p:txBody>
      </p:sp>
      <p:sp>
        <p:nvSpPr>
          <p:cNvPr name="TextBox 14" id="14"/>
          <p:cNvSpPr txBox="true"/>
          <p:nvPr/>
        </p:nvSpPr>
        <p:spPr>
          <a:xfrm rot="0">
            <a:off x="1028700" y="3767768"/>
            <a:ext cx="16166388" cy="838835"/>
          </a:xfrm>
          <a:prstGeom prst="rect">
            <a:avLst/>
          </a:prstGeom>
        </p:spPr>
        <p:txBody>
          <a:bodyPr anchor="t" rtlCol="false" tIns="0" lIns="0" bIns="0" rIns="0">
            <a:spAutoFit/>
          </a:bodyPr>
          <a:lstStyle/>
          <a:p>
            <a:pPr algn="ctr">
              <a:lnSpc>
                <a:spcPts val="6759"/>
              </a:lnSpc>
            </a:pPr>
            <a:r>
              <a:rPr lang="en-US" sz="5199">
                <a:solidFill>
                  <a:srgbClr val="000000"/>
                </a:solidFill>
                <a:latin typeface="Canva Sans Bold"/>
              </a:rPr>
              <a:t>Minor project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42107" y="3027716"/>
            <a:ext cx="2422589" cy="4114800"/>
          </a:xfrm>
          <a:custGeom>
            <a:avLst/>
            <a:gdLst/>
            <a:ahLst/>
            <a:cxnLst/>
            <a:rect r="r" b="b" t="t" l="l"/>
            <a:pathLst>
              <a:path h="4114800" w="2422589">
                <a:moveTo>
                  <a:pt x="0" y="0"/>
                </a:moveTo>
                <a:lnTo>
                  <a:pt x="2422589" y="0"/>
                </a:lnTo>
                <a:lnTo>
                  <a:pt x="24225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74281" y="3028581"/>
            <a:ext cx="12064292" cy="6572779"/>
          </a:xfrm>
          <a:prstGeom prst="rect">
            <a:avLst/>
          </a:prstGeom>
        </p:spPr>
        <p:txBody>
          <a:bodyPr anchor="t" rtlCol="false" tIns="0" lIns="0" bIns="0" rIns="0">
            <a:spAutoFit/>
          </a:bodyPr>
          <a:lstStyle/>
          <a:p>
            <a:pPr>
              <a:lnSpc>
                <a:spcPts val="3486"/>
              </a:lnSpc>
            </a:pPr>
            <a:r>
              <a:rPr lang="en-US" sz="2788" spc="462">
                <a:solidFill>
                  <a:srgbClr val="22423D"/>
                </a:solidFill>
                <a:latin typeface="Glacial Indifference Bold"/>
              </a:rPr>
              <a:t>6. Cart:</a:t>
            </a:r>
          </a:p>
          <a:p>
            <a:pPr>
              <a:lnSpc>
                <a:spcPts val="3486"/>
              </a:lnSpc>
            </a:pPr>
            <a:r>
              <a:rPr lang="en-US" sz="2788" spc="462">
                <a:solidFill>
                  <a:srgbClr val="22423D"/>
                </a:solidFill>
                <a:latin typeface="Glacial Indifference"/>
              </a:rPr>
              <a:t>   Show a summary of items in the user's cart. Allow users to update quantities or remove items. Display the total cost and a "Proceed to Checkout" button.</a:t>
            </a:r>
          </a:p>
          <a:p>
            <a:pPr>
              <a:lnSpc>
                <a:spcPts val="3486"/>
              </a:lnSpc>
            </a:pPr>
          </a:p>
          <a:p>
            <a:pPr>
              <a:lnSpc>
                <a:spcPts val="3486"/>
              </a:lnSpc>
            </a:pPr>
            <a:r>
              <a:rPr lang="en-US" sz="2788" spc="462">
                <a:solidFill>
                  <a:srgbClr val="22423D"/>
                </a:solidFill>
                <a:latin typeface="Glacial Indifference Bold"/>
              </a:rPr>
              <a:t>7. Checkout:</a:t>
            </a:r>
          </a:p>
          <a:p>
            <a:pPr>
              <a:lnSpc>
                <a:spcPts val="3486"/>
              </a:lnSpc>
            </a:pPr>
            <a:r>
              <a:rPr lang="en-US" sz="2788" spc="462">
                <a:solidFill>
                  <a:srgbClr val="22423D"/>
                </a:solidFill>
                <a:latin typeface="Glacial Indifference"/>
              </a:rPr>
              <a:t>   Gather delivery details, including the delivery address, preferred delivery time, and payment information. Provide different payment options, such as credit/debit cards, digital wallets, or cash on delivery.</a:t>
            </a:r>
          </a:p>
          <a:p>
            <a:pPr>
              <a:lnSpc>
                <a:spcPts val="3486"/>
              </a:lnSpc>
            </a:pPr>
          </a:p>
          <a:p>
            <a:pPr>
              <a:lnSpc>
                <a:spcPts val="3486"/>
              </a:lnSpc>
            </a:pPr>
            <a:r>
              <a:rPr lang="en-US" sz="2788" spc="462">
                <a:solidFill>
                  <a:srgbClr val="22423D"/>
                </a:solidFill>
                <a:latin typeface="Glacial Indifference Bold"/>
              </a:rPr>
              <a:t>8. Order Tracking:</a:t>
            </a:r>
          </a:p>
          <a:p>
            <a:pPr>
              <a:lnSpc>
                <a:spcPts val="3486"/>
              </a:lnSpc>
            </a:pPr>
            <a:r>
              <a:rPr lang="en-US" sz="2788" spc="462">
                <a:solidFill>
                  <a:srgbClr val="22423D"/>
                </a:solidFill>
                <a:latin typeface="Glacial Indifference"/>
              </a:rPr>
              <a:t>   Allow users to track the status of their orders in real-time. Provide updates from order placement to delivery.</a:t>
            </a:r>
          </a:p>
          <a:p>
            <a:pPr>
              <a:lnSpc>
                <a:spcPts val="3486"/>
              </a:lnSpc>
            </a:pPr>
          </a:p>
        </p:txBody>
      </p:sp>
      <p:sp>
        <p:nvSpPr>
          <p:cNvPr name="TextBox 6" id="6"/>
          <p:cNvSpPr txBox="true"/>
          <p:nvPr/>
        </p:nvSpPr>
        <p:spPr>
          <a:xfrm rot="0">
            <a:off x="4906794" y="565530"/>
            <a:ext cx="8512513" cy="1307339"/>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Designing Includes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42107" y="3027716"/>
            <a:ext cx="2422589" cy="4114800"/>
          </a:xfrm>
          <a:custGeom>
            <a:avLst/>
            <a:gdLst/>
            <a:ahLst/>
            <a:cxnLst/>
            <a:rect r="r" b="b" t="t" l="l"/>
            <a:pathLst>
              <a:path h="4114800" w="2422589">
                <a:moveTo>
                  <a:pt x="0" y="0"/>
                </a:moveTo>
                <a:lnTo>
                  <a:pt x="2422589" y="0"/>
                </a:lnTo>
                <a:lnTo>
                  <a:pt x="24225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74281" y="3247629"/>
            <a:ext cx="12064292" cy="6134683"/>
          </a:xfrm>
          <a:prstGeom prst="rect">
            <a:avLst/>
          </a:prstGeom>
        </p:spPr>
        <p:txBody>
          <a:bodyPr anchor="t" rtlCol="false" tIns="0" lIns="0" bIns="0" rIns="0">
            <a:spAutoFit/>
          </a:bodyPr>
          <a:lstStyle/>
          <a:p>
            <a:pPr>
              <a:lnSpc>
                <a:spcPts val="3486"/>
              </a:lnSpc>
            </a:pPr>
            <a:r>
              <a:rPr lang="en-US" sz="2788" spc="462">
                <a:solidFill>
                  <a:srgbClr val="22423D"/>
                </a:solidFill>
                <a:latin typeface="Glacial Indifference Bold"/>
              </a:rPr>
              <a:t>9. User Profile:</a:t>
            </a:r>
          </a:p>
          <a:p>
            <a:pPr>
              <a:lnSpc>
                <a:spcPts val="3486"/>
              </a:lnSpc>
            </a:pPr>
            <a:r>
              <a:rPr lang="en-US" sz="2788" spc="462">
                <a:solidFill>
                  <a:srgbClr val="22423D"/>
                </a:solidFill>
                <a:latin typeface="Glacial Indifference"/>
              </a:rPr>
              <a:t>   Enable users to manage their account information, including addresses, contact details, and payment methods.</a:t>
            </a:r>
          </a:p>
          <a:p>
            <a:pPr>
              <a:lnSpc>
                <a:spcPts val="3486"/>
              </a:lnSpc>
            </a:pPr>
          </a:p>
          <a:p>
            <a:pPr>
              <a:lnSpc>
                <a:spcPts val="3486"/>
              </a:lnSpc>
            </a:pPr>
            <a:r>
              <a:rPr lang="en-US" sz="2788" spc="462">
                <a:solidFill>
                  <a:srgbClr val="22423D"/>
                </a:solidFill>
                <a:latin typeface="Glacial Indifference Bold"/>
              </a:rPr>
              <a:t>10. Settings:</a:t>
            </a:r>
          </a:p>
          <a:p>
            <a:pPr>
              <a:lnSpc>
                <a:spcPts val="3486"/>
              </a:lnSpc>
            </a:pPr>
            <a:r>
              <a:rPr lang="en-US" sz="2788" spc="462">
                <a:solidFill>
                  <a:srgbClr val="22423D"/>
                </a:solidFill>
                <a:latin typeface="Glacial Indifference"/>
              </a:rPr>
              <a:t>   Provide options to customize app preferences, notifications, and language settings.</a:t>
            </a:r>
          </a:p>
          <a:p>
            <a:pPr>
              <a:lnSpc>
                <a:spcPts val="3486"/>
              </a:lnSpc>
            </a:pPr>
          </a:p>
          <a:p>
            <a:pPr>
              <a:lnSpc>
                <a:spcPts val="3486"/>
              </a:lnSpc>
            </a:pPr>
            <a:r>
              <a:rPr lang="en-US" sz="2788" spc="462">
                <a:solidFill>
                  <a:srgbClr val="22423D"/>
                </a:solidFill>
                <a:latin typeface="Glacial Indifference Bold"/>
              </a:rPr>
              <a:t>11. Contact and Support:</a:t>
            </a:r>
          </a:p>
          <a:p>
            <a:pPr>
              <a:lnSpc>
                <a:spcPts val="3486"/>
              </a:lnSpc>
            </a:pPr>
            <a:r>
              <a:rPr lang="en-US" sz="2788" spc="462">
                <a:solidFill>
                  <a:srgbClr val="22423D"/>
                </a:solidFill>
                <a:latin typeface="Glacial Indifference"/>
              </a:rPr>
              <a:t>   Include a section for users to contact customer support, ask questions, or provide feedback.</a:t>
            </a:r>
          </a:p>
          <a:p>
            <a:pPr>
              <a:lnSpc>
                <a:spcPts val="3486"/>
              </a:lnSpc>
            </a:pPr>
          </a:p>
          <a:p>
            <a:pPr>
              <a:lnSpc>
                <a:spcPts val="3486"/>
              </a:lnSpc>
            </a:pPr>
          </a:p>
        </p:txBody>
      </p:sp>
      <p:sp>
        <p:nvSpPr>
          <p:cNvPr name="TextBox 6" id="6"/>
          <p:cNvSpPr txBox="true"/>
          <p:nvPr/>
        </p:nvSpPr>
        <p:spPr>
          <a:xfrm rot="0">
            <a:off x="4887744" y="565530"/>
            <a:ext cx="8512513" cy="1307339"/>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Designing Includes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82901" y="7259184"/>
            <a:ext cx="4722539" cy="1700114"/>
          </a:xfrm>
          <a:custGeom>
            <a:avLst/>
            <a:gdLst/>
            <a:ahLst/>
            <a:cxnLst/>
            <a:rect r="r" b="b" t="t" l="l"/>
            <a:pathLst>
              <a:path h="1700114" w="4722539">
                <a:moveTo>
                  <a:pt x="0" y="0"/>
                </a:moveTo>
                <a:lnTo>
                  <a:pt x="4722539" y="0"/>
                </a:lnTo>
                <a:lnTo>
                  <a:pt x="4722539" y="1700114"/>
                </a:lnTo>
                <a:lnTo>
                  <a:pt x="0" y="17001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74447" y="7620382"/>
            <a:ext cx="4297522" cy="4114800"/>
          </a:xfrm>
          <a:custGeom>
            <a:avLst/>
            <a:gdLst/>
            <a:ahLst/>
            <a:cxnLst/>
            <a:rect r="r" b="b" t="t" l="l"/>
            <a:pathLst>
              <a:path h="4114800" w="4297522">
                <a:moveTo>
                  <a:pt x="0" y="0"/>
                </a:moveTo>
                <a:lnTo>
                  <a:pt x="4297522" y="0"/>
                </a:lnTo>
                <a:lnTo>
                  <a:pt x="429752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887744" y="1129867"/>
            <a:ext cx="8512513" cy="2488358"/>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Technology Used :Front End</a:t>
            </a:r>
          </a:p>
        </p:txBody>
      </p:sp>
      <p:sp>
        <p:nvSpPr>
          <p:cNvPr name="TextBox 7" id="7"/>
          <p:cNvSpPr txBox="true"/>
          <p:nvPr/>
        </p:nvSpPr>
        <p:spPr>
          <a:xfrm rot="0">
            <a:off x="1232635" y="3494791"/>
            <a:ext cx="15822729" cy="3278368"/>
          </a:xfrm>
          <a:prstGeom prst="rect">
            <a:avLst/>
          </a:prstGeom>
        </p:spPr>
        <p:txBody>
          <a:bodyPr anchor="t" rtlCol="false" tIns="0" lIns="0" bIns="0" rIns="0">
            <a:spAutoFit/>
          </a:bodyPr>
          <a:lstStyle/>
          <a:p>
            <a:pPr algn="ctr">
              <a:lnSpc>
                <a:spcPts val="5197"/>
              </a:lnSpc>
            </a:pPr>
            <a:r>
              <a:rPr lang="en-US" sz="4157" spc="690">
                <a:solidFill>
                  <a:srgbClr val="22423D"/>
                </a:solidFill>
                <a:latin typeface="Glacial Indifference"/>
              </a:rPr>
              <a:t>Flutter is an open source framework developed and supported by Google. Frontend and full-stack developers use Flutter </a:t>
            </a:r>
            <a:r>
              <a:rPr lang="en-US" sz="4157" spc="690">
                <a:solidFill>
                  <a:srgbClr val="22423D"/>
                </a:solidFill>
                <a:latin typeface="Glacial Indifference Medium"/>
              </a:rPr>
              <a:t>to build an application's user interface (UI) for multiple platforms with a single codebase</a:t>
            </a:r>
            <a:r>
              <a:rPr lang="en-US" sz="4157" spc="690">
                <a:solidFill>
                  <a:srgbClr val="22423D"/>
                </a:solidFill>
                <a:latin typeface="Glacial Indifference"/>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4447" y="7620382"/>
            <a:ext cx="4297522" cy="4114800"/>
          </a:xfrm>
          <a:custGeom>
            <a:avLst/>
            <a:gdLst/>
            <a:ahLst/>
            <a:cxnLst/>
            <a:rect r="r" b="b" t="t" l="l"/>
            <a:pathLst>
              <a:path h="4114800" w="4297522">
                <a:moveTo>
                  <a:pt x="0" y="0"/>
                </a:moveTo>
                <a:lnTo>
                  <a:pt x="4297522" y="0"/>
                </a:lnTo>
                <a:lnTo>
                  <a:pt x="42975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64016" y="7620382"/>
            <a:ext cx="4359968" cy="1338028"/>
          </a:xfrm>
          <a:custGeom>
            <a:avLst/>
            <a:gdLst/>
            <a:ahLst/>
            <a:cxnLst/>
            <a:rect r="r" b="b" t="t" l="l"/>
            <a:pathLst>
              <a:path h="1338028" w="4359968">
                <a:moveTo>
                  <a:pt x="0" y="0"/>
                </a:moveTo>
                <a:lnTo>
                  <a:pt x="4359968" y="0"/>
                </a:lnTo>
                <a:lnTo>
                  <a:pt x="4359968" y="1338028"/>
                </a:lnTo>
                <a:lnTo>
                  <a:pt x="0" y="1338028"/>
                </a:lnTo>
                <a:lnTo>
                  <a:pt x="0" y="0"/>
                </a:lnTo>
                <a:close/>
              </a:path>
            </a:pathLst>
          </a:custGeom>
          <a:blipFill>
            <a:blip r:embed="rId8"/>
            <a:stretch>
              <a:fillRect l="0" t="-38762" r="0" b="-24162"/>
            </a:stretch>
          </a:blipFill>
        </p:spPr>
      </p:sp>
      <p:sp>
        <p:nvSpPr>
          <p:cNvPr name="TextBox 6" id="6"/>
          <p:cNvSpPr txBox="true"/>
          <p:nvPr/>
        </p:nvSpPr>
        <p:spPr>
          <a:xfrm rot="0">
            <a:off x="4887744" y="1129867"/>
            <a:ext cx="8512513" cy="2488358"/>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Technology Used :BackEnd</a:t>
            </a:r>
          </a:p>
        </p:txBody>
      </p:sp>
      <p:sp>
        <p:nvSpPr>
          <p:cNvPr name="TextBox 7" id="7"/>
          <p:cNvSpPr txBox="true"/>
          <p:nvPr/>
        </p:nvSpPr>
        <p:spPr>
          <a:xfrm rot="0">
            <a:off x="1232635" y="3430596"/>
            <a:ext cx="15822729" cy="3935512"/>
          </a:xfrm>
          <a:prstGeom prst="rect">
            <a:avLst/>
          </a:prstGeom>
        </p:spPr>
        <p:txBody>
          <a:bodyPr anchor="t" rtlCol="false" tIns="0" lIns="0" bIns="0" rIns="0">
            <a:spAutoFit/>
          </a:bodyPr>
          <a:lstStyle/>
          <a:p>
            <a:pPr algn="ctr">
              <a:lnSpc>
                <a:spcPts val="5197"/>
              </a:lnSpc>
            </a:pPr>
            <a:r>
              <a:rPr lang="en-US" sz="4157" spc="690">
                <a:solidFill>
                  <a:srgbClr val="22423D"/>
                </a:solidFill>
                <a:latin typeface="Glacial Indifference"/>
              </a:rPr>
              <a:t>Firebase</a:t>
            </a:r>
            <a:r>
              <a:rPr lang="en-US" sz="4157" spc="690">
                <a:solidFill>
                  <a:srgbClr val="22423D"/>
                </a:solidFill>
                <a:latin typeface="Glacial Indifference"/>
              </a:rPr>
              <a:t> is a set of </a:t>
            </a:r>
            <a:r>
              <a:rPr lang="en-US" sz="4157" spc="690">
                <a:solidFill>
                  <a:srgbClr val="22423D"/>
                </a:solidFill>
                <a:latin typeface="Glacial Indifference"/>
                <a:hlinkClick r:id="rId9" tooltip="https://en.wikipedia.org/wiki/Backend_as_a_service"/>
              </a:rPr>
              <a:t>backend</a:t>
            </a:r>
            <a:r>
              <a:rPr lang="en-US" sz="4157" spc="690">
                <a:solidFill>
                  <a:srgbClr val="22423D"/>
                </a:solidFill>
                <a:latin typeface="Glacial Indifference"/>
              </a:rPr>
              <a:t> </a:t>
            </a:r>
            <a:r>
              <a:rPr lang="en-US" sz="4157" spc="690">
                <a:solidFill>
                  <a:srgbClr val="22423D"/>
                </a:solidFill>
                <a:latin typeface="Glacial Indifference"/>
                <a:hlinkClick r:id="rId10" tooltip="https://en.wikipedia.org/wiki/Cloud_computing"/>
              </a:rPr>
              <a:t>cloud computing</a:t>
            </a:r>
            <a:r>
              <a:rPr lang="en-US" sz="4157" spc="690">
                <a:solidFill>
                  <a:srgbClr val="22423D"/>
                </a:solidFill>
                <a:latin typeface="Glacial Indifference"/>
              </a:rPr>
              <a:t> services and application development platforms provided by </a:t>
            </a:r>
            <a:r>
              <a:rPr lang="en-US" sz="4157" spc="690">
                <a:solidFill>
                  <a:srgbClr val="22423D"/>
                </a:solidFill>
                <a:latin typeface="Glacial Indifference"/>
                <a:hlinkClick r:id="rId11" tooltip="https://en.wikipedia.org/wiki/Google"/>
              </a:rPr>
              <a:t>Google</a:t>
            </a:r>
            <a:r>
              <a:rPr lang="en-US" sz="4157" spc="690">
                <a:solidFill>
                  <a:srgbClr val="22423D"/>
                </a:solidFill>
                <a:latin typeface="Glacial Indifference"/>
              </a:rPr>
              <a:t>. It hosts databases, services, authentication, and integration for a variety of applications, including </a:t>
            </a:r>
            <a:r>
              <a:rPr lang="en-US" sz="4157" spc="690">
                <a:solidFill>
                  <a:srgbClr val="22423D"/>
                </a:solidFill>
                <a:latin typeface="Glacial Indifference"/>
                <a:hlinkClick r:id="rId12" tooltip="https://en.wikipedia.org/wiki/Android_(operating_system)"/>
              </a:rPr>
              <a:t>Android</a:t>
            </a:r>
            <a:r>
              <a:rPr lang="en-US" sz="4157" spc="690">
                <a:solidFill>
                  <a:srgbClr val="22423D"/>
                </a:solidFill>
                <a:latin typeface="Glacial Indifference"/>
              </a:rPr>
              <a:t>, </a:t>
            </a:r>
            <a:r>
              <a:rPr lang="en-US" sz="4157" spc="690">
                <a:solidFill>
                  <a:srgbClr val="22423D"/>
                </a:solidFill>
                <a:latin typeface="Glacial Indifference"/>
                <a:hlinkClick r:id="rId13" tooltip="https://en.wikipedia.org/wiki/IOS"/>
              </a:rPr>
              <a:t>iOS</a:t>
            </a:r>
            <a:r>
              <a:rPr lang="en-US" sz="4157" spc="690">
                <a:solidFill>
                  <a:srgbClr val="22423D"/>
                </a:solidFill>
                <a:latin typeface="Glacial Indifference"/>
              </a:rPr>
              <a:t>, </a:t>
            </a:r>
            <a:r>
              <a:rPr lang="en-US" sz="4157" spc="690">
                <a:solidFill>
                  <a:srgbClr val="22423D"/>
                </a:solidFill>
                <a:latin typeface="Glacial Indifference"/>
                <a:hlinkClick r:id="rId14" tooltip="https://en.wikipedia.org/wiki/JavaScript"/>
              </a:rPr>
              <a:t>JavaScript</a:t>
            </a:r>
            <a:r>
              <a:rPr lang="en-US" sz="4157" spc="690">
                <a:solidFill>
                  <a:srgbClr val="22423D"/>
                </a:solidFill>
                <a:latin typeface="Glacial Indifference"/>
              </a:rPr>
              <a:t>, </a:t>
            </a:r>
            <a:r>
              <a:rPr lang="en-US" sz="4157" spc="690">
                <a:solidFill>
                  <a:srgbClr val="22423D"/>
                </a:solidFill>
                <a:latin typeface="Glacial Indifference"/>
                <a:hlinkClick r:id="rId15" tooltip="https://en.wikipedia.org/wiki/Node.js"/>
              </a:rPr>
              <a:t>Node.js</a:t>
            </a:r>
            <a:r>
              <a:rPr lang="en-US" sz="4157" spc="690">
                <a:solidFill>
                  <a:srgbClr val="22423D"/>
                </a:solidFill>
                <a:latin typeface="Glacial Indifference"/>
              </a:rPr>
              <a:t>, </a:t>
            </a:r>
            <a:r>
              <a:rPr lang="en-US" sz="4157" spc="690">
                <a:solidFill>
                  <a:srgbClr val="22423D"/>
                </a:solidFill>
                <a:latin typeface="Glacial Indifference"/>
                <a:hlinkClick r:id="rId16" tooltip="https://en.wikipedia.org/wiki/Java_(programming_language)"/>
              </a:rPr>
              <a:t>Java</a:t>
            </a:r>
            <a:r>
              <a:rPr lang="en-US" sz="4157" spc="690">
                <a:solidFill>
                  <a:srgbClr val="22423D"/>
                </a:solidFill>
                <a:latin typeface="Glacial Indifference"/>
              </a:rPr>
              <a:t>, </a:t>
            </a:r>
            <a:r>
              <a:rPr lang="en-US" sz="4157" spc="690">
                <a:solidFill>
                  <a:srgbClr val="22423D"/>
                </a:solidFill>
                <a:latin typeface="Glacial Indifference"/>
                <a:hlinkClick r:id="rId17" tooltip="https://en.wikipedia.org/wiki/Unity_(game_engine)"/>
              </a:rPr>
              <a:t>Unity</a:t>
            </a:r>
            <a:r>
              <a:rPr lang="en-US" sz="4157" spc="690">
                <a:solidFill>
                  <a:srgbClr val="22423D"/>
                </a:solidFill>
                <a:latin typeface="Glacial Indifference"/>
              </a:rPr>
              <a:t>, </a:t>
            </a:r>
            <a:r>
              <a:rPr lang="en-US" sz="4157" spc="690">
                <a:solidFill>
                  <a:srgbClr val="22423D"/>
                </a:solidFill>
                <a:latin typeface="Glacial Indifference"/>
                <a:hlinkClick r:id="rId18" tooltip="https://en.wikipedia.org/wiki/PHP"/>
              </a:rPr>
              <a:t>PHP</a:t>
            </a:r>
            <a:r>
              <a:rPr lang="en-US" sz="4157" spc="690">
                <a:solidFill>
                  <a:srgbClr val="22423D"/>
                </a:solidFill>
                <a:latin typeface="Glacial Indifference"/>
              </a:rPr>
              <a:t>, and </a:t>
            </a:r>
            <a:r>
              <a:rPr lang="en-US" sz="4157" spc="690">
                <a:solidFill>
                  <a:srgbClr val="22423D"/>
                </a:solidFill>
                <a:latin typeface="Glacial Indifference"/>
                <a:hlinkClick r:id="rId19" tooltip="https://en.wikipedia.org/wiki/C%2B%2B"/>
              </a:rPr>
              <a:t>C++</a:t>
            </a:r>
            <a:r>
              <a:rPr lang="en-US" sz="4157" spc="690">
                <a:solidFill>
                  <a:srgbClr val="22423D"/>
                </a:solidFill>
                <a:latin typeface="Glacial Indifference"/>
              </a:rPr>
              <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4447" y="7620382"/>
            <a:ext cx="4297522" cy="4114800"/>
          </a:xfrm>
          <a:custGeom>
            <a:avLst/>
            <a:gdLst/>
            <a:ahLst/>
            <a:cxnLst/>
            <a:rect r="r" b="b" t="t" l="l"/>
            <a:pathLst>
              <a:path h="4114800" w="4297522">
                <a:moveTo>
                  <a:pt x="0" y="0"/>
                </a:moveTo>
                <a:lnTo>
                  <a:pt x="4297522" y="0"/>
                </a:lnTo>
                <a:lnTo>
                  <a:pt x="42975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887744" y="381000"/>
            <a:ext cx="8512513" cy="1307339"/>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Conclusion</a:t>
            </a:r>
          </a:p>
        </p:txBody>
      </p:sp>
      <p:sp>
        <p:nvSpPr>
          <p:cNvPr name="TextBox 6" id="6"/>
          <p:cNvSpPr txBox="true"/>
          <p:nvPr/>
        </p:nvSpPr>
        <p:spPr>
          <a:xfrm rot="0">
            <a:off x="1028700" y="1743817"/>
            <a:ext cx="15942440" cy="6789841"/>
          </a:xfrm>
          <a:prstGeom prst="rect">
            <a:avLst/>
          </a:prstGeom>
        </p:spPr>
        <p:txBody>
          <a:bodyPr anchor="t" rtlCol="false" tIns="0" lIns="0" bIns="0" rIns="0">
            <a:spAutoFit/>
          </a:bodyPr>
          <a:lstStyle/>
          <a:p>
            <a:pPr marL="672384" indent="-336192" lvl="1">
              <a:lnSpc>
                <a:spcPts val="3892"/>
              </a:lnSpc>
              <a:buFont typeface="Arial"/>
              <a:buChar char="•"/>
            </a:pPr>
            <a:r>
              <a:rPr lang="en-US" sz="3114" spc="516">
                <a:solidFill>
                  <a:srgbClr val="22423D"/>
                </a:solidFill>
                <a:latin typeface="Canva Sans"/>
              </a:rPr>
              <a:t>In conclusion, the proposed application represents a powerful solution that addresses the multifaceted needs of local water suppliers and consumers alike. </a:t>
            </a:r>
          </a:p>
          <a:p>
            <a:pPr marL="672384" indent="-336192" lvl="1">
              <a:lnSpc>
                <a:spcPts val="3892"/>
              </a:lnSpc>
              <a:buFont typeface="Arial"/>
              <a:buChar char="•"/>
            </a:pPr>
            <a:r>
              <a:rPr lang="en-US" sz="3114" spc="516">
                <a:solidFill>
                  <a:srgbClr val="22423D"/>
                </a:solidFill>
                <a:latin typeface="Canva Sans"/>
              </a:rPr>
              <a:t>By streamlining record management, enhancing water distribution efficiency, and providing user-friendly features such as order customization, tracking, and seamless billing and payment processing, this application has the potential to greatly improve the overall water supply ecosystem.</a:t>
            </a:r>
          </a:p>
          <a:p>
            <a:pPr marL="672384" indent="-336192" lvl="1">
              <a:lnSpc>
                <a:spcPts val="3892"/>
              </a:lnSpc>
              <a:buFont typeface="Arial"/>
              <a:buChar char="•"/>
            </a:pPr>
            <a:r>
              <a:rPr lang="en-US" sz="3114" spc="516">
                <a:solidFill>
                  <a:srgbClr val="22423D"/>
                </a:solidFill>
                <a:latin typeface="Canva Sans"/>
              </a:rPr>
              <a:t> Its intuitive interface ensures a smooth user experience, making it a valuable tool for enhancing the accessibility and reliability of water services for a diverse range of stakeholders, from institutions and government facilities to households and event organizers.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4447" y="7620382"/>
            <a:ext cx="4297522" cy="4114800"/>
          </a:xfrm>
          <a:custGeom>
            <a:avLst/>
            <a:gdLst/>
            <a:ahLst/>
            <a:cxnLst/>
            <a:rect r="r" b="b" t="t" l="l"/>
            <a:pathLst>
              <a:path h="4114800" w="4297522">
                <a:moveTo>
                  <a:pt x="0" y="0"/>
                </a:moveTo>
                <a:lnTo>
                  <a:pt x="4297522" y="0"/>
                </a:lnTo>
                <a:lnTo>
                  <a:pt x="42975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887744" y="380959"/>
            <a:ext cx="8512513" cy="1307421"/>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Abstract</a:t>
            </a:r>
          </a:p>
        </p:txBody>
      </p:sp>
      <p:sp>
        <p:nvSpPr>
          <p:cNvPr name="TextBox 6" id="6"/>
          <p:cNvSpPr txBox="true"/>
          <p:nvPr/>
        </p:nvSpPr>
        <p:spPr>
          <a:xfrm rot="0">
            <a:off x="1966704" y="1860494"/>
            <a:ext cx="14464648" cy="5903981"/>
          </a:xfrm>
          <a:prstGeom prst="rect">
            <a:avLst/>
          </a:prstGeom>
        </p:spPr>
        <p:txBody>
          <a:bodyPr anchor="t" rtlCol="false" tIns="0" lIns="0" bIns="0" rIns="0">
            <a:spAutoFit/>
          </a:bodyPr>
          <a:lstStyle/>
          <a:p>
            <a:pPr>
              <a:lnSpc>
                <a:spcPts val="3943"/>
              </a:lnSpc>
            </a:pPr>
            <a:r>
              <a:rPr lang="en-US" sz="3154" spc="523">
                <a:solidFill>
                  <a:srgbClr val="22423D"/>
                </a:solidFill>
                <a:latin typeface="Canva Sans"/>
              </a:rPr>
              <a:t>Water is an essential element of life and only 3% of fresh water is available on Earth out of which only 1% is drinkable, the other is in the form of glaciers, icebergs etc.</a:t>
            </a:r>
          </a:p>
          <a:p>
            <a:pPr>
              <a:lnSpc>
                <a:spcPts val="3943"/>
              </a:lnSpc>
            </a:pPr>
            <a:r>
              <a:rPr lang="en-US" sz="3154" spc="523">
                <a:solidFill>
                  <a:srgbClr val="22423D"/>
                </a:solidFill>
                <a:latin typeface="Canva Sans"/>
              </a:rPr>
              <a:t>Most people depend on Tap water, wells and rivers for daily usage, but today around 70% of sewage in India is discharged into rivers, which contaminate groundwater, Sometime water pipeline to our home gets broken and sewage water gets merged into it and untreated waste is directly dumped into water bodies which cause pollution, and by drinking that water around 1 out of 5 people suffer from disease.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4447" y="7620382"/>
            <a:ext cx="4297522" cy="4114800"/>
          </a:xfrm>
          <a:custGeom>
            <a:avLst/>
            <a:gdLst/>
            <a:ahLst/>
            <a:cxnLst/>
            <a:rect r="r" b="b" t="t" l="l"/>
            <a:pathLst>
              <a:path h="4114800" w="4297522">
                <a:moveTo>
                  <a:pt x="0" y="0"/>
                </a:moveTo>
                <a:lnTo>
                  <a:pt x="4297522" y="0"/>
                </a:lnTo>
                <a:lnTo>
                  <a:pt x="42975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887744" y="380959"/>
            <a:ext cx="8512513" cy="1307421"/>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Abstract</a:t>
            </a:r>
          </a:p>
        </p:txBody>
      </p:sp>
      <p:sp>
        <p:nvSpPr>
          <p:cNvPr name="TextBox 6" id="6"/>
          <p:cNvSpPr txBox="true"/>
          <p:nvPr/>
        </p:nvSpPr>
        <p:spPr>
          <a:xfrm rot="0">
            <a:off x="2764289" y="2045653"/>
            <a:ext cx="12759422" cy="6554234"/>
          </a:xfrm>
          <a:prstGeom prst="rect">
            <a:avLst/>
          </a:prstGeom>
        </p:spPr>
        <p:txBody>
          <a:bodyPr anchor="t" rtlCol="false" tIns="0" lIns="0" bIns="0" rIns="0">
            <a:spAutoFit/>
          </a:bodyPr>
          <a:lstStyle/>
          <a:p>
            <a:pPr>
              <a:lnSpc>
                <a:spcPts val="3993"/>
              </a:lnSpc>
            </a:pPr>
            <a:r>
              <a:rPr lang="en-US" sz="3194" spc="530">
                <a:solidFill>
                  <a:srgbClr val="22423D"/>
                </a:solidFill>
                <a:latin typeface="Canva Sans"/>
              </a:rPr>
              <a:t>People use Alum to purify water but some microbes are still present. People also can't afford a water purifier at every home as it has a huge installation cost and maintenance. People use to call local water vendors to meet their water need, which also Sometime do not provide purity assurance, on time delivery, Scheduling and trackability, So with growing digital india,we are designing a application for local water vendor which allow their user to order digitally and provide safety checks to assure purity, overcome all mentioned problem and provide ease of life.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4447" y="7620382"/>
            <a:ext cx="4297522" cy="4114800"/>
          </a:xfrm>
          <a:custGeom>
            <a:avLst/>
            <a:gdLst/>
            <a:ahLst/>
            <a:cxnLst/>
            <a:rect r="r" b="b" t="t" l="l"/>
            <a:pathLst>
              <a:path h="4114800" w="4297522">
                <a:moveTo>
                  <a:pt x="0" y="0"/>
                </a:moveTo>
                <a:lnTo>
                  <a:pt x="4297522" y="0"/>
                </a:lnTo>
                <a:lnTo>
                  <a:pt x="42975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2392958" y="508647"/>
            <a:ext cx="13127035" cy="9169135"/>
            <a:chOff x="0" y="0"/>
            <a:chExt cx="15163800" cy="10591800"/>
          </a:xfrm>
        </p:grpSpPr>
        <p:sp>
          <p:nvSpPr>
            <p:cNvPr name="Freeform 6" id="6"/>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8"/>
              <a:stretch>
                <a:fillRect l="0" t="-602" r="0" b="-602"/>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4447" y="7620382"/>
            <a:ext cx="4297522" cy="4114800"/>
          </a:xfrm>
          <a:custGeom>
            <a:avLst/>
            <a:gdLst/>
            <a:ahLst/>
            <a:cxnLst/>
            <a:rect r="r" b="b" t="t" l="l"/>
            <a:pathLst>
              <a:path h="4114800" w="4297522">
                <a:moveTo>
                  <a:pt x="0" y="0"/>
                </a:moveTo>
                <a:lnTo>
                  <a:pt x="4297522" y="0"/>
                </a:lnTo>
                <a:lnTo>
                  <a:pt x="42975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887744" y="380959"/>
            <a:ext cx="8512513" cy="1307421"/>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Useful Links</a:t>
            </a:r>
          </a:p>
        </p:txBody>
      </p:sp>
      <p:sp>
        <p:nvSpPr>
          <p:cNvPr name="TextBox 6" id="6"/>
          <p:cNvSpPr txBox="true"/>
          <p:nvPr/>
        </p:nvSpPr>
        <p:spPr>
          <a:xfrm rot="0">
            <a:off x="2733819" y="2088048"/>
            <a:ext cx="12820362" cy="8198952"/>
          </a:xfrm>
          <a:prstGeom prst="rect">
            <a:avLst/>
          </a:prstGeom>
        </p:spPr>
        <p:txBody>
          <a:bodyPr anchor="t" rtlCol="false" tIns="0" lIns="0" bIns="0" rIns="0">
            <a:spAutoFit/>
          </a:bodyPr>
          <a:lstStyle/>
          <a:p>
            <a:pPr>
              <a:lnSpc>
                <a:spcPts val="5009"/>
              </a:lnSpc>
            </a:pPr>
            <a:r>
              <a:rPr lang="en-US" sz="3150" spc="-88">
                <a:solidFill>
                  <a:srgbClr val="22423D"/>
                </a:solidFill>
                <a:latin typeface="Canva Sans Bold"/>
              </a:rPr>
              <a:t>Our Short Video Link:</a:t>
            </a:r>
          </a:p>
          <a:p>
            <a:pPr>
              <a:lnSpc>
                <a:spcPts val="5009"/>
              </a:lnSpc>
            </a:pPr>
            <a:r>
              <a:rPr lang="en-US" sz="3150" spc="-88">
                <a:solidFill>
                  <a:srgbClr val="22423D"/>
                </a:solidFill>
                <a:latin typeface="Canva Sans"/>
              </a:rPr>
              <a:t>https://github.com/ParvaJain210926/jaldhararesource/blob/main/Modified%20video.mp4</a:t>
            </a:r>
          </a:p>
          <a:p>
            <a:pPr>
              <a:lnSpc>
                <a:spcPts val="5009"/>
              </a:lnSpc>
            </a:pPr>
          </a:p>
          <a:p>
            <a:pPr>
              <a:lnSpc>
                <a:spcPts val="5009"/>
              </a:lnSpc>
            </a:pPr>
            <a:r>
              <a:rPr lang="en-US" sz="3150" spc="-88">
                <a:solidFill>
                  <a:srgbClr val="22423D"/>
                </a:solidFill>
                <a:latin typeface="Canva Sans Bold"/>
              </a:rPr>
              <a:t>Resource link:</a:t>
            </a:r>
          </a:p>
          <a:p>
            <a:pPr>
              <a:lnSpc>
                <a:spcPts val="5009"/>
              </a:lnSpc>
            </a:pPr>
            <a:r>
              <a:rPr lang="en-US" sz="3150" spc="-88">
                <a:solidFill>
                  <a:srgbClr val="22423D"/>
                </a:solidFill>
                <a:latin typeface="Canva Sans"/>
              </a:rPr>
              <a:t>https://github.com/ParvaJain210926/jaldhararesource</a:t>
            </a:r>
          </a:p>
          <a:p>
            <a:pPr>
              <a:lnSpc>
                <a:spcPts val="5009"/>
              </a:lnSpc>
            </a:pPr>
          </a:p>
          <a:p>
            <a:pPr>
              <a:lnSpc>
                <a:spcPts val="5009"/>
              </a:lnSpc>
            </a:pPr>
            <a:r>
              <a:rPr lang="en-US" sz="3150" spc="-88">
                <a:solidFill>
                  <a:srgbClr val="22423D"/>
                </a:solidFill>
                <a:latin typeface="Canva Sans Bold"/>
              </a:rPr>
              <a:t>Poster</a:t>
            </a:r>
            <a:r>
              <a:rPr lang="en-US" sz="3150" spc="-88">
                <a:solidFill>
                  <a:srgbClr val="22423D"/>
                </a:solidFill>
                <a:latin typeface="Canva Sans"/>
              </a:rPr>
              <a:t> </a:t>
            </a:r>
            <a:r>
              <a:rPr lang="en-US" sz="3150" spc="-88">
                <a:solidFill>
                  <a:srgbClr val="22423D"/>
                </a:solidFill>
                <a:latin typeface="Canva Sans Bold"/>
              </a:rPr>
              <a:t>link:</a:t>
            </a:r>
          </a:p>
          <a:p>
            <a:pPr>
              <a:lnSpc>
                <a:spcPts val="5009"/>
              </a:lnSpc>
            </a:pPr>
            <a:r>
              <a:rPr lang="en-US" sz="3150" spc="-88">
                <a:solidFill>
                  <a:srgbClr val="22423D"/>
                </a:solidFill>
                <a:latin typeface="Canva Sans"/>
              </a:rPr>
              <a:t>https://github.com/ParvaJain210926/jaldhararesource/blob/main/jaldhara%20poster.png</a:t>
            </a:r>
          </a:p>
          <a:p>
            <a:pPr>
              <a:lnSpc>
                <a:spcPts val="5009"/>
              </a:lnSpc>
            </a:pPr>
          </a:p>
          <a:p>
            <a:pPr>
              <a:lnSpc>
                <a:spcPts val="5009"/>
              </a:lnSpc>
            </a:pPr>
          </a:p>
          <a:p>
            <a:pPr>
              <a:lnSpc>
                <a:spcPts val="500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02292" y="-1028700"/>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224502" y="1409741"/>
            <a:ext cx="7838995" cy="1307339"/>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About Us</a:t>
            </a:r>
          </a:p>
        </p:txBody>
      </p:sp>
      <p:grpSp>
        <p:nvGrpSpPr>
          <p:cNvPr name="Group 5" id="5"/>
          <p:cNvGrpSpPr/>
          <p:nvPr/>
        </p:nvGrpSpPr>
        <p:grpSpPr>
          <a:xfrm rot="0">
            <a:off x="1028700" y="4238665"/>
            <a:ext cx="16771306" cy="904835"/>
            <a:chOff x="0" y="0"/>
            <a:chExt cx="22361742" cy="1206446"/>
          </a:xfrm>
        </p:grpSpPr>
        <p:sp>
          <p:nvSpPr>
            <p:cNvPr name="TextBox 6" id="6"/>
            <p:cNvSpPr txBox="true"/>
            <p:nvPr/>
          </p:nvSpPr>
          <p:spPr>
            <a:xfrm rot="0">
              <a:off x="15825331" y="590604"/>
              <a:ext cx="6536411" cy="615842"/>
            </a:xfrm>
            <a:prstGeom prst="rect">
              <a:avLst/>
            </a:prstGeom>
          </p:spPr>
          <p:txBody>
            <a:bodyPr anchor="t" rtlCol="false" tIns="0" lIns="0" bIns="0" rIns="0">
              <a:spAutoFit/>
            </a:bodyPr>
            <a:lstStyle/>
            <a:p>
              <a:pPr algn="ctr">
                <a:lnSpc>
                  <a:spcPts val="3749"/>
                </a:lnSpc>
              </a:pPr>
              <a:r>
                <a:rPr lang="en-US" sz="2999" spc="497">
                  <a:solidFill>
                    <a:srgbClr val="22423D"/>
                  </a:solidFill>
                  <a:latin typeface="Glacial Indifference"/>
                </a:rPr>
                <a:t>FRONTEND,BACKEND</a:t>
              </a:r>
            </a:p>
          </p:txBody>
        </p:sp>
        <p:sp>
          <p:nvSpPr>
            <p:cNvPr name="TextBox 7" id="7"/>
            <p:cNvSpPr txBox="true"/>
            <p:nvPr/>
          </p:nvSpPr>
          <p:spPr>
            <a:xfrm rot="0">
              <a:off x="252301" y="590604"/>
              <a:ext cx="7117230" cy="615842"/>
            </a:xfrm>
            <a:prstGeom prst="rect">
              <a:avLst/>
            </a:prstGeom>
          </p:spPr>
          <p:txBody>
            <a:bodyPr anchor="t" rtlCol="false" tIns="0" lIns="0" bIns="0" rIns="0">
              <a:spAutoFit/>
            </a:bodyPr>
            <a:lstStyle/>
            <a:p>
              <a:pPr algn="ctr">
                <a:lnSpc>
                  <a:spcPts val="3749"/>
                </a:lnSpc>
              </a:pPr>
              <a:r>
                <a:rPr lang="en-US" sz="2999" spc="497">
                  <a:solidFill>
                    <a:srgbClr val="22423D"/>
                  </a:solidFill>
                  <a:latin typeface="Glacial Indifference"/>
                </a:rPr>
                <a:t>DESIGNING,PAPERWORK</a:t>
              </a:r>
            </a:p>
          </p:txBody>
        </p:sp>
        <p:sp>
          <p:nvSpPr>
            <p:cNvPr name="TextBox 8" id="8"/>
            <p:cNvSpPr txBox="true"/>
            <p:nvPr/>
          </p:nvSpPr>
          <p:spPr>
            <a:xfrm rot="0">
              <a:off x="15825331" y="-19050"/>
              <a:ext cx="6140250" cy="615950"/>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JANHVI KAUSHAL</a:t>
              </a:r>
            </a:p>
          </p:txBody>
        </p:sp>
        <p:sp>
          <p:nvSpPr>
            <p:cNvPr name="TextBox 9" id="9"/>
            <p:cNvSpPr txBox="true"/>
            <p:nvPr/>
          </p:nvSpPr>
          <p:spPr>
            <a:xfrm rot="0">
              <a:off x="8153130" y="-19050"/>
              <a:ext cx="6258151" cy="615842"/>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HARSHITA KUKREJA</a:t>
              </a:r>
            </a:p>
          </p:txBody>
        </p:sp>
        <p:sp>
          <p:nvSpPr>
            <p:cNvPr name="TextBox 10" id="10"/>
            <p:cNvSpPr txBox="true"/>
            <p:nvPr/>
          </p:nvSpPr>
          <p:spPr>
            <a:xfrm rot="0">
              <a:off x="0" y="-19050"/>
              <a:ext cx="7041012" cy="615842"/>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PARVA JAIN</a:t>
              </a:r>
            </a:p>
          </p:txBody>
        </p:sp>
        <p:sp>
          <p:nvSpPr>
            <p:cNvPr name="TextBox 11" id="11"/>
            <p:cNvSpPr txBox="true"/>
            <p:nvPr/>
          </p:nvSpPr>
          <p:spPr>
            <a:xfrm rot="0">
              <a:off x="8065926" y="577688"/>
              <a:ext cx="6536411" cy="615950"/>
            </a:xfrm>
            <a:prstGeom prst="rect">
              <a:avLst/>
            </a:prstGeom>
          </p:spPr>
          <p:txBody>
            <a:bodyPr anchor="t" rtlCol="false" tIns="0" lIns="0" bIns="0" rIns="0">
              <a:spAutoFit/>
            </a:bodyPr>
            <a:lstStyle/>
            <a:p>
              <a:pPr algn="ctr">
                <a:lnSpc>
                  <a:spcPts val="3749"/>
                </a:lnSpc>
              </a:pPr>
              <a:r>
                <a:rPr lang="en-US" sz="2999" spc="497">
                  <a:solidFill>
                    <a:srgbClr val="22423D"/>
                  </a:solidFill>
                  <a:latin typeface="Glacial Indifference"/>
                </a:rPr>
                <a:t>FRONTEND</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4799324" y="-2500429"/>
            <a:ext cx="5452110" cy="8229600"/>
          </a:xfrm>
          <a:custGeom>
            <a:avLst/>
            <a:gdLst/>
            <a:ahLst/>
            <a:cxnLst/>
            <a:rect r="r" b="b" t="t" l="l"/>
            <a:pathLst>
              <a:path h="8229600" w="5452110">
                <a:moveTo>
                  <a:pt x="0" y="0"/>
                </a:moveTo>
                <a:lnTo>
                  <a:pt x="5452110" y="0"/>
                </a:lnTo>
                <a:lnTo>
                  <a:pt x="545211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31147" y="72205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27472" y="4701027"/>
            <a:ext cx="5819421" cy="1996578"/>
          </a:xfrm>
          <a:prstGeom prst="rect">
            <a:avLst/>
          </a:prstGeom>
        </p:spPr>
        <p:txBody>
          <a:bodyPr anchor="t" rtlCol="false" tIns="0" lIns="0" bIns="0" rIns="0">
            <a:spAutoFit/>
          </a:bodyPr>
          <a:lstStyle/>
          <a:p>
            <a:pPr>
              <a:lnSpc>
                <a:spcPts val="14282"/>
              </a:lnSpc>
            </a:pPr>
            <a:r>
              <a:rPr lang="en-US" sz="17003">
                <a:solidFill>
                  <a:srgbClr val="22423D"/>
                </a:solidFill>
                <a:latin typeface="Moontime"/>
              </a:rPr>
              <a:t>Contents</a:t>
            </a:r>
          </a:p>
        </p:txBody>
      </p:sp>
      <p:sp>
        <p:nvSpPr>
          <p:cNvPr name="TextBox 5" id="5"/>
          <p:cNvSpPr txBox="true"/>
          <p:nvPr/>
        </p:nvSpPr>
        <p:spPr>
          <a:xfrm rot="0">
            <a:off x="8693473" y="1330707"/>
            <a:ext cx="9252608" cy="7927593"/>
          </a:xfrm>
          <a:prstGeom prst="rect">
            <a:avLst/>
          </a:prstGeom>
        </p:spPr>
        <p:txBody>
          <a:bodyPr anchor="t" rtlCol="false" tIns="0" lIns="0" bIns="0" rIns="0">
            <a:spAutoFit/>
          </a:bodyPr>
          <a:lstStyle/>
          <a:p>
            <a:pPr algn="just" marL="1014732" indent="-507366" lvl="1">
              <a:lnSpc>
                <a:spcPts val="7943"/>
              </a:lnSpc>
              <a:buFont typeface="Arial"/>
              <a:buChar char="•"/>
            </a:pPr>
            <a:r>
              <a:rPr lang="en-US" sz="4700" spc="780">
                <a:solidFill>
                  <a:srgbClr val="22423D"/>
                </a:solidFill>
                <a:latin typeface="Canva Sans Bold"/>
              </a:rPr>
              <a:t>Introduction</a:t>
            </a:r>
          </a:p>
          <a:p>
            <a:pPr algn="just" marL="1014732" indent="-507366" lvl="1">
              <a:lnSpc>
                <a:spcPts val="7943"/>
              </a:lnSpc>
              <a:buFont typeface="Arial"/>
              <a:buChar char="•"/>
            </a:pPr>
            <a:r>
              <a:rPr lang="en-US" sz="4700" spc="780">
                <a:solidFill>
                  <a:srgbClr val="22423D"/>
                </a:solidFill>
                <a:latin typeface="Canva Sans Bold"/>
              </a:rPr>
              <a:t>Problem Statement</a:t>
            </a:r>
          </a:p>
          <a:p>
            <a:pPr algn="just" marL="1014732" indent="-507366" lvl="1">
              <a:lnSpc>
                <a:spcPts val="7943"/>
              </a:lnSpc>
              <a:buFont typeface="Arial"/>
              <a:buChar char="•"/>
            </a:pPr>
            <a:r>
              <a:rPr lang="en-US" sz="4700" spc="780">
                <a:solidFill>
                  <a:srgbClr val="22423D"/>
                </a:solidFill>
                <a:latin typeface="Canva Sans Bold"/>
              </a:rPr>
              <a:t>Solution</a:t>
            </a:r>
          </a:p>
          <a:p>
            <a:pPr algn="just" marL="1014732" indent="-507366" lvl="1">
              <a:lnSpc>
                <a:spcPts val="7943"/>
              </a:lnSpc>
              <a:buFont typeface="Arial"/>
              <a:buChar char="•"/>
            </a:pPr>
            <a:r>
              <a:rPr lang="en-US" sz="4700" spc="780">
                <a:solidFill>
                  <a:srgbClr val="22423D"/>
                </a:solidFill>
                <a:latin typeface="Canva Sans Bold"/>
              </a:rPr>
              <a:t>Existing Apps</a:t>
            </a:r>
          </a:p>
          <a:p>
            <a:pPr algn="just" marL="1014732" indent="-507366" lvl="1">
              <a:lnSpc>
                <a:spcPts val="7943"/>
              </a:lnSpc>
              <a:buFont typeface="Arial"/>
              <a:buChar char="•"/>
            </a:pPr>
            <a:r>
              <a:rPr lang="en-US" sz="4700" spc="780">
                <a:solidFill>
                  <a:srgbClr val="22423D"/>
                </a:solidFill>
                <a:latin typeface="Canva Sans Bold"/>
              </a:rPr>
              <a:t>Our Features</a:t>
            </a:r>
          </a:p>
          <a:p>
            <a:pPr algn="just" marL="1014732" indent="-507366" lvl="1">
              <a:lnSpc>
                <a:spcPts val="7943"/>
              </a:lnSpc>
              <a:buFont typeface="Arial"/>
              <a:buChar char="•"/>
            </a:pPr>
            <a:r>
              <a:rPr lang="en-US" sz="4700" spc="780">
                <a:solidFill>
                  <a:srgbClr val="22423D"/>
                </a:solidFill>
                <a:latin typeface="Canva Sans Bold"/>
              </a:rPr>
              <a:t>Flow Chart</a:t>
            </a:r>
          </a:p>
          <a:p>
            <a:pPr algn="just" marL="1014732" indent="-507366" lvl="1">
              <a:lnSpc>
                <a:spcPts val="7943"/>
              </a:lnSpc>
              <a:buFont typeface="Arial"/>
              <a:buChar char="•"/>
            </a:pPr>
            <a:r>
              <a:rPr lang="en-US" sz="4700" spc="780">
                <a:solidFill>
                  <a:srgbClr val="22423D"/>
                </a:solidFill>
                <a:latin typeface="Canva Sans Bold"/>
              </a:rPr>
              <a:t>Conclusions</a:t>
            </a:r>
          </a:p>
          <a:p>
            <a:pPr algn="just" marL="1014732" indent="-507366" lvl="1">
              <a:lnSpc>
                <a:spcPts val="7943"/>
              </a:lnSpc>
              <a:buFont typeface="Arial"/>
              <a:buChar char="•"/>
            </a:pPr>
            <a:r>
              <a:rPr lang="en-US" sz="4700" spc="780">
                <a:solidFill>
                  <a:srgbClr val="22423D"/>
                </a:solidFill>
                <a:latin typeface="Canva Sans Bold"/>
              </a:rPr>
              <a:t>Keep in touch </a:t>
            </a:r>
          </a:p>
        </p:txBody>
      </p:sp>
      <p:sp>
        <p:nvSpPr>
          <p:cNvPr name="Freeform 6" id="6"/>
          <p:cNvSpPr/>
          <p:nvPr/>
        </p:nvSpPr>
        <p:spPr>
          <a:xfrm flipH="false" flipV="false" rot="0">
            <a:off x="-1045422" y="70300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975" y="6172200"/>
            <a:ext cx="2857916" cy="4114800"/>
          </a:xfrm>
          <a:custGeom>
            <a:avLst/>
            <a:gdLst/>
            <a:ahLst/>
            <a:cxnLst/>
            <a:rect r="r" b="b" t="t" l="l"/>
            <a:pathLst>
              <a:path h="4114800" w="2857916">
                <a:moveTo>
                  <a:pt x="0" y="0"/>
                </a:moveTo>
                <a:lnTo>
                  <a:pt x="2857915" y="0"/>
                </a:lnTo>
                <a:lnTo>
                  <a:pt x="285791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920465" y="2291195"/>
            <a:ext cx="12504220" cy="7127265"/>
          </a:xfrm>
          <a:prstGeom prst="rect">
            <a:avLst/>
          </a:prstGeom>
        </p:spPr>
        <p:txBody>
          <a:bodyPr anchor="t" rtlCol="false" tIns="0" lIns="0" bIns="0" rIns="0">
            <a:spAutoFit/>
          </a:bodyPr>
          <a:lstStyle/>
          <a:p>
            <a:pPr marL="884342" indent="-442171" lvl="1">
              <a:lnSpc>
                <a:spcPts val="5120"/>
              </a:lnSpc>
              <a:buFont typeface="Arial"/>
              <a:buChar char="•"/>
            </a:pPr>
            <a:r>
              <a:rPr lang="en-US" sz="4096" spc="679">
                <a:solidFill>
                  <a:srgbClr val="22423D"/>
                </a:solidFill>
                <a:latin typeface="Canva Sans"/>
              </a:rPr>
              <a:t>Provider: Addressing the challenge of ensuring the consistent delivery of potable and uncontaminated water to every residential and commercial location.</a:t>
            </a:r>
          </a:p>
          <a:p>
            <a:pPr marL="884342" indent="-442171" lvl="1">
              <a:lnSpc>
                <a:spcPts val="5120"/>
              </a:lnSpc>
              <a:buFont typeface="Arial"/>
              <a:buChar char="•"/>
            </a:pPr>
            <a:r>
              <a:rPr lang="en-US" sz="4096" spc="679">
                <a:solidFill>
                  <a:srgbClr val="22423D"/>
                </a:solidFill>
                <a:latin typeface="Canva Sans"/>
              </a:rPr>
              <a:t>Consumer: Ensuring prompt, high-purity, reliable, and customized water supply, meeting individualized specifications and satisfaction levels.</a:t>
            </a:r>
          </a:p>
        </p:txBody>
      </p:sp>
      <p:sp>
        <p:nvSpPr>
          <p:cNvPr name="TextBox 6" id="6"/>
          <p:cNvSpPr txBox="true"/>
          <p:nvPr/>
        </p:nvSpPr>
        <p:spPr>
          <a:xfrm rot="0">
            <a:off x="4566204" y="473865"/>
            <a:ext cx="9155593" cy="1576396"/>
          </a:xfrm>
          <a:prstGeom prst="rect">
            <a:avLst/>
          </a:prstGeom>
        </p:spPr>
        <p:txBody>
          <a:bodyPr anchor="t" rtlCol="false" tIns="0" lIns="0" bIns="0" rIns="0">
            <a:spAutoFit/>
          </a:bodyPr>
          <a:lstStyle/>
          <a:p>
            <a:pPr algn="ctr">
              <a:lnSpc>
                <a:spcPts val="11287"/>
              </a:lnSpc>
            </a:pPr>
            <a:r>
              <a:rPr lang="en-US" sz="13437">
                <a:solidFill>
                  <a:srgbClr val="22423D"/>
                </a:solidFill>
                <a:latin typeface="Moontime"/>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6068" y="2737886"/>
            <a:ext cx="13396438" cy="4792178"/>
          </a:xfrm>
          <a:prstGeom prst="rect">
            <a:avLst/>
          </a:prstGeom>
        </p:spPr>
        <p:txBody>
          <a:bodyPr anchor="t" rtlCol="false" tIns="0" lIns="0" bIns="0" rIns="0">
            <a:spAutoFit/>
          </a:bodyPr>
          <a:lstStyle/>
          <a:p>
            <a:pPr>
              <a:lnSpc>
                <a:spcPts val="5407"/>
              </a:lnSpc>
            </a:pPr>
          </a:p>
          <a:p>
            <a:pPr>
              <a:lnSpc>
                <a:spcPts val="5407"/>
              </a:lnSpc>
            </a:pPr>
            <a:r>
              <a:rPr lang="en-US" sz="4326" spc="718">
                <a:solidFill>
                  <a:srgbClr val="22423D"/>
                </a:solidFill>
                <a:latin typeface="Canva Sans"/>
              </a:rPr>
              <a:t>Create a comprehensive application for local water suppliers, facilitating record management, water distribution to various entities, and user-specific orders.For users to have hassle free ordering</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40299" y="3647379"/>
            <a:ext cx="4346122" cy="3536657"/>
          </a:xfrm>
          <a:custGeom>
            <a:avLst/>
            <a:gdLst/>
            <a:ahLst/>
            <a:cxnLst/>
            <a:rect r="r" b="b" t="t" l="l"/>
            <a:pathLst>
              <a:path h="3536657" w="4346122">
                <a:moveTo>
                  <a:pt x="0" y="0"/>
                </a:moveTo>
                <a:lnTo>
                  <a:pt x="4346122" y="0"/>
                </a:lnTo>
                <a:lnTo>
                  <a:pt x="4346122" y="3536657"/>
                </a:lnTo>
                <a:lnTo>
                  <a:pt x="0" y="35366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846294" y="641730"/>
            <a:ext cx="6595413" cy="1593611"/>
          </a:xfrm>
          <a:prstGeom prst="rect">
            <a:avLst/>
          </a:prstGeom>
        </p:spPr>
        <p:txBody>
          <a:bodyPr anchor="t" rtlCol="false" tIns="0" lIns="0" bIns="0" rIns="0">
            <a:spAutoFit/>
          </a:bodyPr>
          <a:lstStyle/>
          <a:p>
            <a:pPr algn="ctr">
              <a:lnSpc>
                <a:spcPts val="11321"/>
              </a:lnSpc>
            </a:pPr>
            <a:r>
              <a:rPr lang="en-US" sz="13478">
                <a:solidFill>
                  <a:srgbClr val="22423D"/>
                </a:solidFill>
                <a:latin typeface="Moontime"/>
              </a:rPr>
              <a:t>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2623692"/>
            <a:ext cx="16370820" cy="5758458"/>
          </a:xfrm>
          <a:prstGeom prst="rect">
            <a:avLst/>
          </a:prstGeom>
        </p:spPr>
        <p:txBody>
          <a:bodyPr anchor="t" rtlCol="false" tIns="0" lIns="0" bIns="0" rIns="0">
            <a:spAutoFit/>
          </a:bodyPr>
          <a:lstStyle/>
          <a:p>
            <a:pPr marL="837429" indent="-418714" lvl="1">
              <a:lnSpc>
                <a:spcPts val="6555"/>
              </a:lnSpc>
              <a:buFont typeface="Arial"/>
              <a:buChar char="•"/>
            </a:pPr>
            <a:r>
              <a:rPr lang="en-US" sz="3878" spc="643">
                <a:solidFill>
                  <a:srgbClr val="22423D"/>
                </a:solidFill>
                <a:latin typeface="Canva Sans Bold"/>
              </a:rPr>
              <a:t>Go paani </a:t>
            </a:r>
            <a:r>
              <a:rPr lang="en-US" sz="3878" spc="643">
                <a:solidFill>
                  <a:srgbClr val="22423D"/>
                </a:solidFill>
                <a:latin typeface="Canva Sans"/>
              </a:rPr>
              <a:t>:It has great interface but it asks for subcription to create an account which is not bearable to all local vendors</a:t>
            </a:r>
          </a:p>
          <a:p>
            <a:pPr marL="837429" indent="-418714" lvl="1">
              <a:lnSpc>
                <a:spcPts val="6555"/>
              </a:lnSpc>
              <a:buFont typeface="Arial"/>
              <a:buChar char="•"/>
            </a:pPr>
            <a:r>
              <a:rPr lang="en-US" sz="3878" spc="643">
                <a:solidFill>
                  <a:srgbClr val="22423D"/>
                </a:solidFill>
                <a:latin typeface="Canva Sans Bold"/>
              </a:rPr>
              <a:t>Pure Pani</a:t>
            </a:r>
            <a:r>
              <a:rPr lang="en-US" sz="3878" spc="643">
                <a:solidFill>
                  <a:srgbClr val="22423D"/>
                </a:solidFill>
                <a:latin typeface="Canva Sans"/>
              </a:rPr>
              <a:t> :it is similar to go pani but it doest allow tracking and scheduling facility</a:t>
            </a:r>
          </a:p>
          <a:p>
            <a:pPr marL="837429" indent="-418714" lvl="1">
              <a:lnSpc>
                <a:spcPts val="6555"/>
              </a:lnSpc>
              <a:buFont typeface="Arial"/>
              <a:buChar char="•"/>
            </a:pPr>
            <a:r>
              <a:rPr lang="en-US" sz="3878" spc="643">
                <a:solidFill>
                  <a:srgbClr val="22423D"/>
                </a:solidFill>
                <a:latin typeface="Canva Sans Bold"/>
              </a:rPr>
              <a:t>Jalam</a:t>
            </a:r>
            <a:r>
              <a:rPr lang="en-US" sz="3878" spc="643">
                <a:solidFill>
                  <a:srgbClr val="22423D"/>
                </a:solidFill>
                <a:latin typeface="Canva Sans"/>
              </a:rPr>
              <a:t> : it sale packaged drinking water of brands(bisleri,kinley,patanjali etc.)</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030384" y="472455"/>
            <a:ext cx="3781831" cy="1849809"/>
          </a:xfrm>
          <a:custGeom>
            <a:avLst/>
            <a:gdLst/>
            <a:ahLst/>
            <a:cxnLst/>
            <a:rect r="r" b="b" t="t" l="l"/>
            <a:pathLst>
              <a:path h="1849809" w="3781831">
                <a:moveTo>
                  <a:pt x="0" y="0"/>
                </a:moveTo>
                <a:lnTo>
                  <a:pt x="3781831" y="0"/>
                </a:lnTo>
                <a:lnTo>
                  <a:pt x="3781831" y="1849809"/>
                </a:lnTo>
                <a:lnTo>
                  <a:pt x="0" y="1849809"/>
                </a:lnTo>
                <a:lnTo>
                  <a:pt x="0" y="0"/>
                </a:lnTo>
                <a:close/>
              </a:path>
            </a:pathLst>
          </a:custGeom>
          <a:blipFill>
            <a:blip r:embed="rId6"/>
            <a:stretch>
              <a:fillRect l="-34434" t="-24322" r="-25632" b="-39301"/>
            </a:stretch>
          </a:blipFill>
        </p:spPr>
      </p:sp>
      <p:sp>
        <p:nvSpPr>
          <p:cNvPr name="Freeform 6" id="6"/>
          <p:cNvSpPr/>
          <p:nvPr/>
        </p:nvSpPr>
        <p:spPr>
          <a:xfrm flipH="false" flipV="false" rot="0">
            <a:off x="9450920" y="8619249"/>
            <a:ext cx="5333168" cy="1278101"/>
          </a:xfrm>
          <a:custGeom>
            <a:avLst/>
            <a:gdLst/>
            <a:ahLst/>
            <a:cxnLst/>
            <a:rect r="r" b="b" t="t" l="l"/>
            <a:pathLst>
              <a:path h="1278101" w="5333168">
                <a:moveTo>
                  <a:pt x="0" y="0"/>
                </a:moveTo>
                <a:lnTo>
                  <a:pt x="5333167" y="0"/>
                </a:lnTo>
                <a:lnTo>
                  <a:pt x="5333167" y="1278102"/>
                </a:lnTo>
                <a:lnTo>
                  <a:pt x="0" y="1278102"/>
                </a:lnTo>
                <a:lnTo>
                  <a:pt x="0" y="0"/>
                </a:lnTo>
                <a:close/>
              </a:path>
            </a:pathLst>
          </a:custGeom>
          <a:blipFill>
            <a:blip r:embed="rId7"/>
            <a:stretch>
              <a:fillRect l="0" t="0" r="0" b="0"/>
            </a:stretch>
          </a:blipFill>
        </p:spPr>
      </p:sp>
      <p:sp>
        <p:nvSpPr>
          <p:cNvPr name="Freeform 7" id="7"/>
          <p:cNvSpPr/>
          <p:nvPr/>
        </p:nvSpPr>
        <p:spPr>
          <a:xfrm flipH="false" flipV="false" rot="0">
            <a:off x="15445514" y="3552975"/>
            <a:ext cx="2366701" cy="3181049"/>
          </a:xfrm>
          <a:custGeom>
            <a:avLst/>
            <a:gdLst/>
            <a:ahLst/>
            <a:cxnLst/>
            <a:rect r="r" b="b" t="t" l="l"/>
            <a:pathLst>
              <a:path h="3181049" w="2366701">
                <a:moveTo>
                  <a:pt x="0" y="0"/>
                </a:moveTo>
                <a:lnTo>
                  <a:pt x="2366701" y="0"/>
                </a:lnTo>
                <a:lnTo>
                  <a:pt x="2366701" y="3181050"/>
                </a:lnTo>
                <a:lnTo>
                  <a:pt x="0" y="3181050"/>
                </a:lnTo>
                <a:lnTo>
                  <a:pt x="0" y="0"/>
                </a:lnTo>
                <a:close/>
              </a:path>
            </a:pathLst>
          </a:custGeom>
          <a:blipFill>
            <a:blip r:embed="rId8"/>
            <a:stretch>
              <a:fillRect l="0" t="0" r="0" b="0"/>
            </a:stretch>
          </a:blipFill>
        </p:spPr>
      </p:sp>
      <p:sp>
        <p:nvSpPr>
          <p:cNvPr name="TextBox 8" id="8"/>
          <p:cNvSpPr txBox="true"/>
          <p:nvPr/>
        </p:nvSpPr>
        <p:spPr>
          <a:xfrm rot="0">
            <a:off x="2700608" y="325686"/>
            <a:ext cx="9416896" cy="1996578"/>
          </a:xfrm>
          <a:prstGeom prst="rect">
            <a:avLst/>
          </a:prstGeom>
        </p:spPr>
        <p:txBody>
          <a:bodyPr anchor="t" rtlCol="false" tIns="0" lIns="0" bIns="0" rIns="0">
            <a:spAutoFit/>
          </a:bodyPr>
          <a:lstStyle/>
          <a:p>
            <a:pPr algn="l" marL="0" indent="0" lvl="0">
              <a:lnSpc>
                <a:spcPts val="14282"/>
              </a:lnSpc>
              <a:spcBef>
                <a:spcPct val="0"/>
              </a:spcBef>
            </a:pPr>
            <a:r>
              <a:rPr lang="en-US" sz="17003">
                <a:solidFill>
                  <a:srgbClr val="22423D"/>
                </a:solidFill>
                <a:latin typeface="Moontime"/>
              </a:rPr>
              <a:t>existing software</a:t>
            </a:r>
          </a:p>
        </p:txBody>
      </p:sp>
      <p:sp>
        <p:nvSpPr>
          <p:cNvPr name="TextBox 9" id="9"/>
          <p:cNvSpPr txBox="true"/>
          <p:nvPr/>
        </p:nvSpPr>
        <p:spPr>
          <a:xfrm rot="0">
            <a:off x="201053" y="8994645"/>
            <a:ext cx="9249867" cy="906116"/>
          </a:xfrm>
          <a:prstGeom prst="rect">
            <a:avLst/>
          </a:prstGeom>
        </p:spPr>
        <p:txBody>
          <a:bodyPr anchor="t" rtlCol="false" tIns="0" lIns="0" bIns="0" rIns="0">
            <a:spAutoFit/>
          </a:bodyPr>
          <a:lstStyle/>
          <a:p>
            <a:pPr algn="ctr">
              <a:lnSpc>
                <a:spcPts val="3682"/>
              </a:lnSpc>
            </a:pPr>
            <a:r>
              <a:rPr lang="en-US" sz="2630">
                <a:solidFill>
                  <a:srgbClr val="22423D"/>
                </a:solidFill>
                <a:latin typeface="Canva Sans Bold"/>
              </a:rPr>
              <a:t>Note: Many other only sell packaged drinking water but we are targeting local vendors not brands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5680874" y="268536"/>
            <a:ext cx="6926252" cy="1827452"/>
          </a:xfrm>
          <a:prstGeom prst="rect">
            <a:avLst/>
          </a:prstGeom>
        </p:spPr>
        <p:txBody>
          <a:bodyPr anchor="t" rtlCol="false" tIns="0" lIns="0" bIns="0" rIns="0">
            <a:spAutoFit/>
          </a:bodyPr>
          <a:lstStyle/>
          <a:p>
            <a:pPr algn="ctr" marL="0" indent="0" lvl="0">
              <a:lnSpc>
                <a:spcPts val="13033"/>
              </a:lnSpc>
              <a:spcBef>
                <a:spcPct val="0"/>
              </a:spcBef>
            </a:pPr>
            <a:r>
              <a:rPr lang="en-US" sz="15515">
                <a:solidFill>
                  <a:srgbClr val="22423D"/>
                </a:solidFill>
                <a:latin typeface="Moontime"/>
              </a:rPr>
              <a:t>Our Features</a:t>
            </a:r>
          </a:p>
        </p:txBody>
      </p:sp>
      <p:sp>
        <p:nvSpPr>
          <p:cNvPr name="Freeform 3" id="3"/>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784564"/>
            <a:ext cx="15909598" cy="8230703"/>
          </a:xfrm>
          <a:prstGeom prst="rect">
            <a:avLst/>
          </a:prstGeom>
        </p:spPr>
        <p:txBody>
          <a:bodyPr anchor="t" rtlCol="false" tIns="0" lIns="0" bIns="0" rIns="0">
            <a:spAutoFit/>
          </a:bodyPr>
          <a:lstStyle/>
          <a:p>
            <a:pPr marL="934056" indent="-467028" lvl="1">
              <a:lnSpc>
                <a:spcPts val="5407"/>
              </a:lnSpc>
              <a:buFont typeface="Arial"/>
              <a:buChar char="•"/>
            </a:pPr>
            <a:r>
              <a:rPr lang="en-US" sz="4326" spc="718">
                <a:solidFill>
                  <a:srgbClr val="22423D"/>
                </a:solidFill>
                <a:latin typeface="Glacial Indifference"/>
              </a:rPr>
              <a:t>SCHEDULING FACILITY </a:t>
            </a:r>
          </a:p>
          <a:p>
            <a:pPr marL="934056" indent="-467028" lvl="1">
              <a:lnSpc>
                <a:spcPts val="5407"/>
              </a:lnSpc>
              <a:buFont typeface="Arial"/>
              <a:buChar char="•"/>
            </a:pPr>
            <a:r>
              <a:rPr lang="en-US" sz="4326" spc="718">
                <a:solidFill>
                  <a:srgbClr val="22423D"/>
                </a:solidFill>
                <a:latin typeface="Glacial Indifference"/>
              </a:rPr>
              <a:t>ON TIME DELIVERY </a:t>
            </a:r>
          </a:p>
          <a:p>
            <a:pPr marL="934056" indent="-467028" lvl="1">
              <a:lnSpc>
                <a:spcPts val="5407"/>
              </a:lnSpc>
              <a:buFont typeface="Arial"/>
              <a:buChar char="•"/>
            </a:pPr>
            <a:r>
              <a:rPr lang="en-US" sz="4326" spc="718">
                <a:solidFill>
                  <a:srgbClr val="22423D"/>
                </a:solidFill>
                <a:latin typeface="Glacial Indifference"/>
              </a:rPr>
              <a:t>REAL TIME UPDATES </a:t>
            </a:r>
          </a:p>
          <a:p>
            <a:pPr marL="934056" indent="-467028" lvl="1">
              <a:lnSpc>
                <a:spcPts val="5407"/>
              </a:lnSpc>
              <a:buFont typeface="Arial"/>
              <a:buChar char="•"/>
            </a:pPr>
            <a:r>
              <a:rPr lang="en-US" sz="4326" spc="718">
                <a:solidFill>
                  <a:srgbClr val="22423D"/>
                </a:solidFill>
                <a:latin typeface="Glacial Indifference"/>
              </a:rPr>
              <a:t>PURITY ASSURANCE </a:t>
            </a:r>
          </a:p>
          <a:p>
            <a:pPr marL="934056" indent="-467028" lvl="1">
              <a:lnSpc>
                <a:spcPts val="5407"/>
              </a:lnSpc>
              <a:buFont typeface="Arial"/>
              <a:buChar char="•"/>
            </a:pPr>
            <a:r>
              <a:rPr lang="en-US" sz="4326" spc="718">
                <a:solidFill>
                  <a:srgbClr val="22423D"/>
                </a:solidFill>
                <a:latin typeface="Glacial Indifference"/>
              </a:rPr>
              <a:t>FULFILLING THE SPECIFIC REQUIREMENTS OF USER</a:t>
            </a:r>
          </a:p>
          <a:p>
            <a:pPr marL="934056" indent="-467028" lvl="1">
              <a:lnSpc>
                <a:spcPts val="5407"/>
              </a:lnSpc>
              <a:buFont typeface="Arial"/>
              <a:buChar char="•"/>
            </a:pPr>
            <a:r>
              <a:rPr lang="en-US" sz="4326" spc="718">
                <a:solidFill>
                  <a:srgbClr val="22423D"/>
                </a:solidFill>
                <a:latin typeface="Glacial Indifference"/>
              </a:rPr>
              <a:t>USER CAN EASIELY CONNECT TO PROVIDER (FEEDBACK)</a:t>
            </a:r>
          </a:p>
          <a:p>
            <a:pPr marL="934056" indent="-467028" lvl="1">
              <a:lnSpc>
                <a:spcPts val="5407"/>
              </a:lnSpc>
              <a:buFont typeface="Arial"/>
              <a:buChar char="•"/>
            </a:pPr>
            <a:r>
              <a:rPr lang="en-US" sz="4326" spc="718">
                <a:solidFill>
                  <a:srgbClr val="22423D"/>
                </a:solidFill>
                <a:latin typeface="Glacial Indifference"/>
              </a:rPr>
              <a:t>RECORD MANAGEMENT</a:t>
            </a:r>
          </a:p>
          <a:p>
            <a:pPr marL="934056" indent="-467028" lvl="1">
              <a:lnSpc>
                <a:spcPts val="5407"/>
              </a:lnSpc>
              <a:buFont typeface="Arial"/>
              <a:buChar char="•"/>
            </a:pPr>
            <a:r>
              <a:rPr lang="en-US" sz="4326" spc="718">
                <a:solidFill>
                  <a:srgbClr val="22423D"/>
                </a:solidFill>
                <a:latin typeface="Glacial Indifference"/>
              </a:rPr>
              <a:t>NO COST FOR USING.</a:t>
            </a:r>
          </a:p>
          <a:p>
            <a:pPr marL="934056" indent="-467028" lvl="1">
              <a:lnSpc>
                <a:spcPts val="5407"/>
              </a:lnSpc>
              <a:buFont typeface="Arial"/>
              <a:buChar char="•"/>
            </a:pPr>
            <a:r>
              <a:rPr lang="en-US" sz="4326" spc="718">
                <a:solidFill>
                  <a:srgbClr val="22423D"/>
                </a:solidFill>
                <a:latin typeface="Glacial Indifference"/>
              </a:rPr>
              <a:t>FAST BILLING</a:t>
            </a:r>
          </a:p>
          <a:p>
            <a:pPr>
              <a:lnSpc>
                <a:spcPts val="5407"/>
              </a:lnSpc>
            </a:pP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199499" y="1555067"/>
            <a:ext cx="3533069" cy="2530561"/>
          </a:xfrm>
          <a:custGeom>
            <a:avLst/>
            <a:gdLst/>
            <a:ahLst/>
            <a:cxnLst/>
            <a:rect r="r" b="b" t="t" l="l"/>
            <a:pathLst>
              <a:path h="2530561" w="3533069">
                <a:moveTo>
                  <a:pt x="0" y="0"/>
                </a:moveTo>
                <a:lnTo>
                  <a:pt x="3533069" y="0"/>
                </a:lnTo>
                <a:lnTo>
                  <a:pt x="3533069" y="2530561"/>
                </a:lnTo>
                <a:lnTo>
                  <a:pt x="0" y="25305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4102849" y="1483708"/>
            <a:ext cx="10082302" cy="8195532"/>
          </a:xfrm>
          <a:custGeom>
            <a:avLst/>
            <a:gdLst/>
            <a:ahLst/>
            <a:cxnLst/>
            <a:rect r="r" b="b" t="t" l="l"/>
            <a:pathLst>
              <a:path h="8195532" w="10082302">
                <a:moveTo>
                  <a:pt x="0" y="0"/>
                </a:moveTo>
                <a:lnTo>
                  <a:pt x="10082302" y="0"/>
                </a:lnTo>
                <a:lnTo>
                  <a:pt x="10082302" y="8195532"/>
                </a:lnTo>
                <a:lnTo>
                  <a:pt x="0" y="8195532"/>
                </a:lnTo>
                <a:lnTo>
                  <a:pt x="0" y="0"/>
                </a:lnTo>
                <a:close/>
              </a:path>
            </a:pathLst>
          </a:custGeom>
          <a:blipFill>
            <a:blip r:embed="rId2"/>
            <a:stretch>
              <a:fillRect l="0" t="-1570" r="-798" b="-1570"/>
            </a:stretch>
          </a:blipFill>
        </p:spPr>
      </p:sp>
      <p:sp>
        <p:nvSpPr>
          <p:cNvPr name="TextBox 3" id="3"/>
          <p:cNvSpPr txBox="true"/>
          <p:nvPr/>
        </p:nvSpPr>
        <p:spPr>
          <a:xfrm rot="0">
            <a:off x="3931549" y="426247"/>
            <a:ext cx="10424902" cy="1309393"/>
          </a:xfrm>
          <a:prstGeom prst="rect">
            <a:avLst/>
          </a:prstGeom>
        </p:spPr>
        <p:txBody>
          <a:bodyPr anchor="t" rtlCol="false" tIns="0" lIns="0" bIns="0" rIns="0">
            <a:spAutoFit/>
          </a:bodyPr>
          <a:lstStyle/>
          <a:p>
            <a:pPr algn="ctr" marL="0" indent="0" lvl="0">
              <a:lnSpc>
                <a:spcPts val="9320"/>
              </a:lnSpc>
              <a:spcBef>
                <a:spcPct val="0"/>
              </a:spcBef>
            </a:pPr>
            <a:r>
              <a:rPr lang="en-US" sz="11096" strike="noStrike" u="none">
                <a:solidFill>
                  <a:srgbClr val="22423D"/>
                </a:solidFill>
                <a:latin typeface="Moontime"/>
              </a:rPr>
              <a:t>Use Case Diagram</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42107" y="3027716"/>
            <a:ext cx="2422589" cy="4114800"/>
          </a:xfrm>
          <a:custGeom>
            <a:avLst/>
            <a:gdLst/>
            <a:ahLst/>
            <a:cxnLst/>
            <a:rect r="r" b="b" t="t" l="l"/>
            <a:pathLst>
              <a:path h="4114800" w="2422589">
                <a:moveTo>
                  <a:pt x="0" y="0"/>
                </a:moveTo>
                <a:lnTo>
                  <a:pt x="2422589" y="0"/>
                </a:lnTo>
                <a:lnTo>
                  <a:pt x="24225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887744" y="565530"/>
            <a:ext cx="8512513" cy="1307339"/>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Designing Includes</a:t>
            </a:r>
          </a:p>
        </p:txBody>
      </p:sp>
      <p:sp>
        <p:nvSpPr>
          <p:cNvPr name="TextBox 6" id="6"/>
          <p:cNvSpPr txBox="true"/>
          <p:nvPr/>
        </p:nvSpPr>
        <p:spPr>
          <a:xfrm rot="0">
            <a:off x="1066800" y="2260055"/>
            <a:ext cx="12567524" cy="7570666"/>
          </a:xfrm>
          <a:prstGeom prst="rect">
            <a:avLst/>
          </a:prstGeom>
        </p:spPr>
        <p:txBody>
          <a:bodyPr anchor="t" rtlCol="false" tIns="0" lIns="0" bIns="0" rIns="0">
            <a:spAutoFit/>
          </a:bodyPr>
          <a:lstStyle/>
          <a:p>
            <a:pPr>
              <a:lnSpc>
                <a:spcPts val="4006"/>
              </a:lnSpc>
            </a:pPr>
            <a:r>
              <a:rPr lang="en-US" sz="3205" spc="532">
                <a:solidFill>
                  <a:srgbClr val="22423D"/>
                </a:solidFill>
                <a:latin typeface="Glacial Indifference Bold"/>
              </a:rPr>
              <a:t>1. Splash Screen:</a:t>
            </a:r>
          </a:p>
          <a:p>
            <a:pPr>
              <a:lnSpc>
                <a:spcPts val="4006"/>
              </a:lnSpc>
            </a:pPr>
            <a:r>
              <a:rPr lang="en-US" sz="3205" spc="532">
                <a:solidFill>
                  <a:srgbClr val="22423D"/>
                </a:solidFill>
                <a:latin typeface="Glacial Indifference"/>
              </a:rPr>
              <a:t>   Display your app's logo and name while the app loads.</a:t>
            </a:r>
          </a:p>
          <a:p>
            <a:pPr>
              <a:lnSpc>
                <a:spcPts val="4006"/>
              </a:lnSpc>
            </a:pPr>
          </a:p>
          <a:p>
            <a:pPr>
              <a:lnSpc>
                <a:spcPts val="4006"/>
              </a:lnSpc>
            </a:pPr>
            <a:r>
              <a:rPr lang="en-US" sz="3205" spc="532">
                <a:solidFill>
                  <a:srgbClr val="22423D"/>
                </a:solidFill>
                <a:latin typeface="Glacial Indifference Bold"/>
              </a:rPr>
              <a:t>2. Onboarding:</a:t>
            </a:r>
          </a:p>
          <a:p>
            <a:pPr>
              <a:lnSpc>
                <a:spcPts val="4006"/>
              </a:lnSpc>
            </a:pPr>
            <a:r>
              <a:rPr lang="en-US" sz="3205" spc="532">
                <a:solidFill>
                  <a:srgbClr val="22423D"/>
                </a:solidFill>
                <a:latin typeface="Glacial Indifference"/>
              </a:rPr>
              <a:t>   Introduce new users to the app's features and benefits. Include a brief tutorial on how to use the app.</a:t>
            </a:r>
          </a:p>
          <a:p>
            <a:pPr>
              <a:lnSpc>
                <a:spcPts val="4006"/>
              </a:lnSpc>
            </a:pPr>
          </a:p>
          <a:p>
            <a:pPr>
              <a:lnSpc>
                <a:spcPts val="4006"/>
              </a:lnSpc>
            </a:pPr>
            <a:r>
              <a:rPr lang="en-US" sz="3205" spc="532">
                <a:solidFill>
                  <a:srgbClr val="22423D"/>
                </a:solidFill>
                <a:latin typeface="Glacial Indifference Bold"/>
              </a:rPr>
              <a:t>3. Sign Up / Log In:</a:t>
            </a:r>
          </a:p>
          <a:p>
            <a:pPr>
              <a:lnSpc>
                <a:spcPts val="4006"/>
              </a:lnSpc>
            </a:pPr>
            <a:r>
              <a:rPr lang="en-US" sz="3205" spc="532">
                <a:solidFill>
                  <a:srgbClr val="22423D"/>
                </a:solidFill>
                <a:latin typeface="Glacial Indifference"/>
              </a:rPr>
              <a:t>   Allow users to create accounts or log in using email, phone number, or social media credentials.</a:t>
            </a:r>
          </a:p>
          <a:p>
            <a:pPr>
              <a:lnSpc>
                <a:spcPts val="4006"/>
              </a:lnSpc>
            </a:pPr>
          </a:p>
          <a:p>
            <a:pPr>
              <a:lnSpc>
                <a:spcPts val="4006"/>
              </a:lnSpc>
            </a:pPr>
          </a:p>
          <a:p>
            <a:pPr>
              <a:lnSpc>
                <a:spcPts val="400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42107" y="3027716"/>
            <a:ext cx="2422589" cy="4114800"/>
          </a:xfrm>
          <a:custGeom>
            <a:avLst/>
            <a:gdLst/>
            <a:ahLst/>
            <a:cxnLst/>
            <a:rect r="r" b="b" t="t" l="l"/>
            <a:pathLst>
              <a:path h="4114800" w="2422589">
                <a:moveTo>
                  <a:pt x="0" y="0"/>
                </a:moveTo>
                <a:lnTo>
                  <a:pt x="2422589" y="0"/>
                </a:lnTo>
                <a:lnTo>
                  <a:pt x="24225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74281" y="1553608"/>
            <a:ext cx="12064292" cy="8866303"/>
          </a:xfrm>
          <a:prstGeom prst="rect">
            <a:avLst/>
          </a:prstGeom>
        </p:spPr>
        <p:txBody>
          <a:bodyPr anchor="t" rtlCol="false" tIns="0" lIns="0" bIns="0" rIns="0">
            <a:spAutoFit/>
          </a:bodyPr>
          <a:lstStyle/>
          <a:p>
            <a:pPr>
              <a:lnSpc>
                <a:spcPts val="3736"/>
              </a:lnSpc>
            </a:pPr>
          </a:p>
          <a:p>
            <a:pPr>
              <a:lnSpc>
                <a:spcPts val="3736"/>
              </a:lnSpc>
            </a:pPr>
            <a:r>
              <a:rPr lang="en-US" sz="2988" spc="496">
                <a:solidFill>
                  <a:srgbClr val="22423D"/>
                </a:solidFill>
                <a:latin typeface="Glacial Indifference Bold"/>
              </a:rPr>
              <a:t>4. Home Screen:</a:t>
            </a:r>
          </a:p>
          <a:p>
            <a:pPr>
              <a:lnSpc>
                <a:spcPts val="3736"/>
              </a:lnSpc>
            </a:pPr>
            <a:r>
              <a:rPr lang="en-US" sz="2988" spc="496">
                <a:solidFill>
                  <a:srgbClr val="22423D"/>
                </a:solidFill>
                <a:latin typeface="Glacial Indifference"/>
              </a:rPr>
              <a:t>   Provide a clear overview of the app's main features:</a:t>
            </a:r>
          </a:p>
          <a:p>
            <a:pPr>
              <a:lnSpc>
                <a:spcPts val="3736"/>
              </a:lnSpc>
            </a:pPr>
          </a:p>
          <a:p>
            <a:pPr>
              <a:lnSpc>
                <a:spcPts val="3736"/>
              </a:lnSpc>
            </a:pPr>
            <a:r>
              <a:rPr lang="en-US" sz="2988" spc="496">
                <a:solidFill>
                  <a:srgbClr val="22423D"/>
                </a:solidFill>
                <a:latin typeface="Glacial Indifference"/>
              </a:rPr>
              <a:t>   - Search and Filters: Enable users to search for water products by type (bottled, mineral, purified, etc.) and size (1L, 5L, etc.).</a:t>
            </a:r>
          </a:p>
          <a:p>
            <a:pPr>
              <a:lnSpc>
                <a:spcPts val="3736"/>
              </a:lnSpc>
            </a:pPr>
            <a:r>
              <a:rPr lang="en-US" sz="2988" spc="496">
                <a:solidFill>
                  <a:srgbClr val="22423D"/>
                </a:solidFill>
                <a:latin typeface="Glacial Indifference"/>
              </a:rPr>
              <a:t>   - Featured Products: Display special offers or popular products.</a:t>
            </a:r>
          </a:p>
          <a:p>
            <a:pPr>
              <a:lnSpc>
                <a:spcPts val="3736"/>
              </a:lnSpc>
            </a:pPr>
            <a:r>
              <a:rPr lang="en-US" sz="2988" spc="496">
                <a:solidFill>
                  <a:srgbClr val="22423D"/>
                </a:solidFill>
                <a:latin typeface="Glacial Indifference"/>
              </a:rPr>
              <a:t>   - Categories: Categorize water products based on brands or types.</a:t>
            </a:r>
          </a:p>
          <a:p>
            <a:pPr>
              <a:lnSpc>
                <a:spcPts val="3736"/>
              </a:lnSpc>
            </a:pPr>
          </a:p>
          <a:p>
            <a:pPr>
              <a:lnSpc>
                <a:spcPts val="3736"/>
              </a:lnSpc>
            </a:pPr>
            <a:r>
              <a:rPr lang="en-US" sz="2988" spc="496">
                <a:solidFill>
                  <a:srgbClr val="22423D"/>
                </a:solidFill>
                <a:latin typeface="Glacial Indifference Bold"/>
              </a:rPr>
              <a:t>5. Product Listings:</a:t>
            </a:r>
          </a:p>
          <a:p>
            <a:pPr>
              <a:lnSpc>
                <a:spcPts val="3736"/>
              </a:lnSpc>
            </a:pPr>
            <a:r>
              <a:rPr lang="en-US" sz="2988" spc="496">
                <a:solidFill>
                  <a:srgbClr val="22423D"/>
                </a:solidFill>
                <a:latin typeface="Glacial Indifference"/>
              </a:rPr>
              <a:t>   Display water products with details such as name, image, price, and quantity. Include an "Add to Cart" button for each product.</a:t>
            </a:r>
          </a:p>
          <a:p>
            <a:pPr>
              <a:lnSpc>
                <a:spcPts val="3736"/>
              </a:lnSpc>
            </a:pPr>
          </a:p>
          <a:p>
            <a:pPr>
              <a:lnSpc>
                <a:spcPts val="3736"/>
              </a:lnSpc>
            </a:pPr>
          </a:p>
        </p:txBody>
      </p:sp>
      <p:sp>
        <p:nvSpPr>
          <p:cNvPr name="TextBox 6" id="6"/>
          <p:cNvSpPr txBox="true"/>
          <p:nvPr/>
        </p:nvSpPr>
        <p:spPr>
          <a:xfrm rot="0">
            <a:off x="4887744" y="565530"/>
            <a:ext cx="8512513" cy="1307339"/>
          </a:xfrm>
          <a:prstGeom prst="rect">
            <a:avLst/>
          </a:prstGeom>
        </p:spPr>
        <p:txBody>
          <a:bodyPr anchor="t" rtlCol="false" tIns="0" lIns="0" bIns="0" rIns="0">
            <a:spAutoFit/>
          </a:bodyPr>
          <a:lstStyle/>
          <a:p>
            <a:pPr algn="ctr">
              <a:lnSpc>
                <a:spcPts val="9320"/>
              </a:lnSpc>
            </a:pPr>
            <a:r>
              <a:rPr lang="en-US" sz="11096">
                <a:solidFill>
                  <a:srgbClr val="22423D"/>
                </a:solidFill>
                <a:latin typeface="Moontime"/>
              </a:rPr>
              <a:t>Designing Includes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DAFshpMUyXk</dc:identifier>
  <dcterms:modified xsi:type="dcterms:W3CDTF">2011-08-01T06:04:30Z</dcterms:modified>
  <cp:revision>1</cp:revision>
  <dc:title>JAL DHARA</dc:title>
</cp:coreProperties>
</file>